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6858000" cx="9144000"/>
  <p:notesSz cx="7315200" cy="9601200"/>
  <p:embeddedFontLst>
    <p:embeddedFont>
      <p:font typeface="Quattrocento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D9BC18-6CC4-459C-BA62-CFB4BD5CFE94}">
  <a:tblStyle styleId="{CCD9BC18-6CC4-459C-BA62-CFB4BD5CFE9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QuattrocentoSans-regular.fntdata"/><Relationship Id="rId50" Type="http://schemas.openxmlformats.org/officeDocument/2006/relationships/slide" Target="slides/slide44.xml"/><Relationship Id="rId53" Type="http://schemas.openxmlformats.org/officeDocument/2006/relationships/font" Target="fonts/QuattrocentoSans-italic.fntdata"/><Relationship Id="rId52" Type="http://schemas.openxmlformats.org/officeDocument/2006/relationships/font" Target="fonts/Quattrocento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Quattrocento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f5f95c0e7_2_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4f5f95c0e7_2_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4f5f95c0e7_2_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4f5f95c0e7_2_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4f5f95c0e7_2_1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14f5f95c0e7_2_1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f5f95c0e7_2_2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4f5f95c0e7_2_2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88d6ca6c29_2_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88d6ca6c29_2_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8a2f9c1be2_0_4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8a2f9c1be2_0_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88d6ca6c29_2_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88d6ca6c29_2_9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88d6ca6c29_2_1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88d6ca6c29_2_1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88d6ca6c29_2_2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88d6ca6c29_2_2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88d6ca6c29_2_3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88d6ca6c29_2_3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88d6ca6c29_2_4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88d6ca6c29_2_4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88d6ca6c29_2_4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88d6ca6c29_2_4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88d6ca6c29_2_5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88d6ca6c29_2_5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88d6ca6c29_2_6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g188d6ca6c29_2_6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88d6ca6c29_2_6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88d6ca6c29_2_10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g188d6ca6c29_2_10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88d6ca6c29_2_10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88d6ca6c29_2_13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88d6ca6c29_2_13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88d6ca6c29_2_14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88d6ca6c29_2_14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88d6ca6c29_2_15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188d6ca6c29_2_15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8d6ca6c29_2_15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188d6ca6c29_2_15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88d6ca6c29_2_16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188d6ca6c29_2_16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8fd7678508_0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18fd7678508_0_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g18fd7678508_0_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88d6ca6c29_2_17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188d6ca6c29_2_17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88d6ca6c29_2_18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88d6ca6c29_2_18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88d6ca6c29_2_193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8" name="Google Shape;398;g188d6ca6c29_2_19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Freedom of Information == FOI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" name="Google Shape;399;g188d6ca6c29_2_19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88d6ca6c29_2_20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88d6ca6c29_2_20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88d6ca6c29_2_21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188d6ca6c29_2_21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88d6ca6c29_2_21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88d6ca6c29_2_21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88d6ca6c29_2_22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188d6ca6c29_2_22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88d6ca6c29_2_23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188d6ca6c29_2_23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88d6ca6c29_2_24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188d6ca6c29_2_24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88d6ca6c29_2_25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188d6ca6c29_2_25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88d6ca6c29_2_25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188d6ca6c29_2_25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88d6ca6c29_2_26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188d6ca6c29_2_26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88d6ca6c29_2_27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188d6ca6c29_2_27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88d6ca6c29_2_28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188d6ca6c29_2_28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88d6ca6c29_2_29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188d6ca6c29_2_29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IaaSdelivers computer infrastructure, typically a platform virtualization environment, as a service. Rather than purchasing servers, software, data center space or network equipment, clients instead buy those resources as a fully outsourced service.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PaaSdeliver a computing platform where the developers can develop their own applications.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SaaSis a model of software deployment where the software applications are provided to the customers as a service.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7:notes"/>
          <p:cNvSpPr txBox="1"/>
          <p:nvPr/>
        </p:nvSpPr>
        <p:spPr>
          <a:xfrm>
            <a:off x="1290320" y="728425"/>
            <a:ext cx="4734560" cy="360045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3350" lIns="86725" spcFirstLastPara="1" rIns="86725" wrap="square" tIns="43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731520" y="4558904"/>
            <a:ext cx="5840307" cy="4308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265238" y="722313"/>
            <a:ext cx="4789487" cy="3590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973668" y="4565572"/>
            <a:ext cx="5367867" cy="4317206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834" name="adj1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gsaggese@umd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mvdirona.com/jrh/TalksAndPapers/JamesHamilton_AmazonOpenHouse20110607.pdf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mvdirona.com/jrh/TalksAndPapers/JamesHamilton_AmazonOpenHouse20110607.pdf" TargetMode="External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ws.amazon.com/ec2/pricing/on-demand/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9" Type="http://schemas.openxmlformats.org/officeDocument/2006/relationships/hyperlink" Target="http://www.rackspace.com/index.php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hyperlink" Target="http://aws.amazon.com/" TargetMode="External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idx="1" type="body"/>
          </p:nvPr>
        </p:nvSpPr>
        <p:spPr>
          <a:xfrm>
            <a:off x="838200" y="4114800"/>
            <a:ext cx="73608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>
                <a:solidFill>
                  <a:srgbClr val="00B0F0"/>
                </a:solidFill>
              </a:rPr>
              <a:t>GP Saggese</a:t>
            </a:r>
            <a:endParaRPr>
              <a:solidFill>
                <a:srgbClr val="00B0F0"/>
              </a:solidFill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gsaggese@umd.edu</a:t>
            </a:r>
            <a:endParaRPr>
              <a:solidFill>
                <a:srgbClr val="00B0F0"/>
              </a:solidFill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>
              <a:solidFill>
                <a:srgbClr val="00B0F0"/>
              </a:solidFill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34375"/>
              <a:buNone/>
            </a:pPr>
            <a:r>
              <a:rPr lang="en-US">
                <a:solidFill>
                  <a:srgbClr val="00B0F0"/>
                </a:solidFill>
              </a:rPr>
              <a:t>with thanks to Alan Sussman,</a:t>
            </a:r>
            <a:endParaRPr>
              <a:solidFill>
                <a:srgbClr val="00B0F0"/>
              </a:solidFill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30555"/>
              <a:buNone/>
            </a:pPr>
            <a:r>
              <a:rPr lang="en-US">
                <a:solidFill>
                  <a:srgbClr val="00B0F0"/>
                </a:solidFill>
              </a:rPr>
              <a:t>Amol Deshpande</a:t>
            </a:r>
            <a:endParaRPr sz="3600">
              <a:solidFill>
                <a:srgbClr val="00C8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457200" y="982975"/>
            <a:ext cx="8492700" cy="29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/>
              <a:t>UMD DATA605 - Big Data Systems</a:t>
            </a:r>
            <a:br>
              <a:rPr lang="en-US"/>
            </a:br>
            <a:r>
              <a:rPr lang="en-US"/>
              <a:t>Cloud Computing</a:t>
            </a:r>
            <a:endParaRPr/>
          </a:p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Cloud Types</a:t>
            </a:r>
            <a:endParaRPr/>
          </a:p>
        </p:txBody>
      </p:sp>
      <p:sp>
        <p:nvSpPr>
          <p:cNvPr id="154" name="Google Shape;154;p12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155" name="Google Shape;155;p12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6" name="Google Shape;15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00" y="1220988"/>
            <a:ext cx="8444601" cy="4930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Technologies behind cloud computing</a:t>
            </a:r>
            <a:endParaRPr sz="1300"/>
          </a:p>
          <a:p>
            <a:pPr indent="-285750" lvl="1" marL="742950" rtl="0" algn="l">
              <a:spcBef>
                <a:spcPts val="1520"/>
              </a:spcBef>
              <a:spcAft>
                <a:spcPts val="0"/>
              </a:spcAft>
              <a:buClr>
                <a:srgbClr val="FF0000"/>
              </a:buClr>
              <a:buSzPts val="2200"/>
              <a:buChar char="–"/>
            </a:pPr>
            <a:r>
              <a:rPr lang="en-US" sz="2200">
                <a:solidFill>
                  <a:srgbClr val="FF0000"/>
                </a:solidFill>
              </a:rPr>
              <a:t>Data centers</a:t>
            </a:r>
            <a:endParaRPr/>
          </a:p>
          <a:p>
            <a:pPr indent="-285750" lvl="1" marL="742950" rtl="0" algn="l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Virtualization</a:t>
            </a:r>
            <a:endParaRPr/>
          </a:p>
          <a:p>
            <a:pPr indent="-285750" lvl="1" marL="742950" rtl="0" algn="l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Programming Frameworks</a:t>
            </a:r>
            <a:endParaRPr/>
          </a:p>
          <a:p>
            <a:pPr indent="-342900" lvl="0" marL="342900" rtl="0" algn="l">
              <a:spcBef>
                <a:spcPts val="158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Challenges and opportunities</a:t>
            </a:r>
            <a:endParaRPr/>
          </a:p>
        </p:txBody>
      </p:sp>
      <p:sp>
        <p:nvSpPr>
          <p:cNvPr id="162" name="Google Shape;162;p1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Outline</a:t>
            </a:r>
            <a:endParaRPr/>
          </a:p>
        </p:txBody>
      </p:sp>
      <p:sp>
        <p:nvSpPr>
          <p:cNvPr id="163" name="Google Shape;163;p13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164" name="Google Shape;164;p13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The key infrastructure piece that enables cloud computing</a:t>
            </a:r>
            <a:endParaRPr/>
          </a:p>
          <a:p>
            <a:pPr indent="-342900" lvl="0" marL="342900" rtl="0" algn="l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Every large company</a:t>
            </a:r>
            <a:r>
              <a:rPr lang="en-US" sz="2200"/>
              <a:t> is building them</a:t>
            </a:r>
            <a:endParaRPr/>
          </a:p>
          <a:p>
            <a:pPr indent="-342900" lvl="0" marL="342900" rtl="0" algn="l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Huge amount of work on deciding how to build/design them</a:t>
            </a:r>
            <a:endParaRPr/>
          </a:p>
          <a:p>
            <a:pPr indent="-228600" lvl="0" marL="34290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170" name="Google Shape;170;p1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Data Centers</a:t>
            </a:r>
            <a:endParaRPr/>
          </a:p>
        </p:txBody>
      </p:sp>
      <p:pic>
        <p:nvPicPr>
          <p:cNvPr id="171" name="Google Shape;1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" y="3694371"/>
            <a:ext cx="3314700" cy="1988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0" y="4191000"/>
            <a:ext cx="3091815" cy="231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0660" y="2939991"/>
            <a:ext cx="3303270" cy="186248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4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175" name="Google Shape;175;p14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Centers</a:t>
            </a:r>
            <a:endParaRPr/>
          </a:p>
        </p:txBody>
      </p:sp>
      <p:sp>
        <p:nvSpPr>
          <p:cNvPr id="181" name="Google Shape;181;p15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182" name="Google Shape;182;p15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3" name="Google Shape;1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33600"/>
            <a:ext cx="8839199" cy="349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Data Centers</a:t>
            </a:r>
            <a:endParaRPr/>
          </a:p>
        </p:txBody>
      </p:sp>
      <p:sp>
        <p:nvSpPr>
          <p:cNvPr id="189" name="Google Shape;189;p16"/>
          <p:cNvSpPr txBox="1"/>
          <p:nvPr>
            <p:ph idx="1" type="body"/>
          </p:nvPr>
        </p:nvSpPr>
        <p:spPr>
          <a:xfrm>
            <a:off x="457200" y="1097280"/>
            <a:ext cx="8424600" cy="49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Networking equipment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Very very expensive: server/storage prices dropping fast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Networking frozen in time: vertically integrated ecosystem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Bottleneck – forces workload placement restrictions</a:t>
            </a:r>
            <a:endParaRPr/>
          </a:p>
          <a:p>
            <a:pPr indent="-1714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Cooling/temperature/energy issues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Appropriate placement of vents, inlets, etc. a key issue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Thermal hotspots often appear and need to worked around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Overall cost of cooling is quite high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So is the cost of running the computing equipment</a:t>
            </a:r>
            <a:endParaRPr/>
          </a:p>
          <a:p>
            <a:pPr indent="-228600" lvl="3" marL="1600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Both have led to issues in energy-efficient computing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Hard to optimize PUE (Power Usage Effectiveness) in small data centers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🡺 may lead to very large data centers in near future (already happening)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Ideally PUE should be 1, currently numbers are around 1.07-1.22</a:t>
            </a:r>
            <a:endParaRPr/>
          </a:p>
          <a:p>
            <a:pPr indent="-228600" lvl="3" marL="1600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1.07 is a Facebook data center that does not have A/C</a:t>
            </a:r>
            <a:endParaRPr sz="1600"/>
          </a:p>
          <a:p>
            <a:pPr indent="-146050" lvl="1" marL="7429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90" name="Google Shape;190;p16"/>
          <p:cNvSpPr txBox="1"/>
          <p:nvPr/>
        </p:nvSpPr>
        <p:spPr>
          <a:xfrm>
            <a:off x="5410200" y="6400800"/>
            <a:ext cx="3576087" cy="32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source: James Hamilton Presentation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6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192" name="Google Shape;192;p16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Data Centers</a:t>
            </a:r>
            <a:endParaRPr/>
          </a:p>
        </p:txBody>
      </p:sp>
      <p:sp>
        <p:nvSpPr>
          <p:cNvPr id="198" name="Google Shape;198;p17"/>
          <p:cNvSpPr txBox="1"/>
          <p:nvPr/>
        </p:nvSpPr>
        <p:spPr>
          <a:xfrm>
            <a:off x="5410200" y="6400800"/>
            <a:ext cx="35760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source: James Hamilton Presentation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7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200" name="Google Shape;200;p1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1" name="Google Shape;2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1066800"/>
            <a:ext cx="7556119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Amazon Web Services</a:t>
            </a:r>
            <a:endParaRPr/>
          </a:p>
        </p:txBody>
      </p:sp>
      <p:sp>
        <p:nvSpPr>
          <p:cNvPr id="207" name="Google Shape;207;p18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208" name="Google Shape;208;p18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18"/>
          <p:cNvSpPr txBox="1"/>
          <p:nvPr>
            <p:ph idx="1" type="body"/>
          </p:nvPr>
        </p:nvSpPr>
        <p:spPr>
          <a:xfrm>
            <a:off x="97250" y="8001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As of 2022, 28 geographical regions</a:t>
            </a:r>
            <a:endParaRPr/>
          </a:p>
        </p:txBody>
      </p:sp>
      <p:pic>
        <p:nvPicPr>
          <p:cNvPr id="210" name="Google Shape;2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5038"/>
            <a:ext cx="9144001" cy="48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Perhaps the most widely used current solution to cloud computing</a:t>
            </a:r>
            <a:endParaRPr/>
          </a:p>
          <a:p>
            <a:pPr indent="-285750" lvl="1" marL="742950" rtl="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However alternatives are attractive depending on your needs</a:t>
            </a:r>
            <a:endParaRPr/>
          </a:p>
          <a:p>
            <a:pPr indent="-285750" lvl="1" marL="742950" rtl="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Current prices are very low and likely to remain that way</a:t>
            </a:r>
            <a:endParaRPr/>
          </a:p>
          <a:p>
            <a:pPr indent="-285750" lvl="1" marL="742950" rtl="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See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https://aws.amazon.com/ec2/pricing/on-demand/</a:t>
            </a:r>
            <a:r>
              <a:rPr lang="en-US" sz="1600"/>
              <a:t> for current on-demand pricing</a:t>
            </a:r>
            <a:endParaRPr/>
          </a:p>
        </p:txBody>
      </p:sp>
      <p:sp>
        <p:nvSpPr>
          <p:cNvPr id="216" name="Google Shape;216;p1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Amazon Web Services (EC2)</a:t>
            </a:r>
            <a:endParaRPr/>
          </a:p>
        </p:txBody>
      </p:sp>
      <p:pic>
        <p:nvPicPr>
          <p:cNvPr id="217" name="Google Shape;21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880" y="2699571"/>
            <a:ext cx="3849751" cy="354150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9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219" name="Google Shape;219;p19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" name="Google Shape;2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6851" y="2893224"/>
            <a:ext cx="4506473" cy="359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Amazon S3</a:t>
            </a:r>
            <a:endParaRPr/>
          </a:p>
        </p:txBody>
      </p:sp>
      <p:sp>
        <p:nvSpPr>
          <p:cNvPr id="226" name="Google Shape;226;p20"/>
          <p:cNvSpPr txBox="1"/>
          <p:nvPr>
            <p:ph idx="1" type="body"/>
          </p:nvPr>
        </p:nvSpPr>
        <p:spPr>
          <a:xfrm>
            <a:off x="152400" y="990600"/>
            <a:ext cx="8839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Amazon storage services (Simple Storage Solution)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Pay for what you use</a:t>
            </a:r>
            <a:endParaRPr/>
          </a:p>
        </p:txBody>
      </p:sp>
      <p:sp>
        <p:nvSpPr>
          <p:cNvPr id="227" name="Google Shape;227;p20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228" name="Google Shape;228;p20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29" name="Google Shape;229;p20"/>
          <p:cNvGraphicFramePr/>
          <p:nvPr/>
        </p:nvGraphicFramePr>
        <p:xfrm>
          <a:off x="152400" y="2743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{CCD9BC18-6CC4-459C-BA62-CFB4BD5CFE94}</a:tableStyleId>
              </a:tblPr>
              <a:tblGrid>
                <a:gridCol w="1767850"/>
                <a:gridCol w="1767850"/>
                <a:gridCol w="1767850"/>
                <a:gridCol w="1767850"/>
                <a:gridCol w="17678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S3 Default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S3 RRS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S3 IA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Glacier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Durability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99.999999999%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99.99%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99.999999999%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99.999999999%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Availability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99.99%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99.99%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99.9%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99.99%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Extra Fees *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None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None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Retrieval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Retrieval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Real-Time Access?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No (mins/hours)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Frequently Accessed?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No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No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30" name="Google Shape;230;p20"/>
          <p:cNvSpPr txBox="1"/>
          <p:nvPr/>
        </p:nvSpPr>
        <p:spPr>
          <a:xfrm>
            <a:off x="2819400" y="1905000"/>
            <a:ext cx="3276600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S3 Storage Types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A very nice solution to build your websites on top of Google infrastructure - PaaS</a:t>
            </a:r>
            <a:endParaRPr/>
          </a:p>
          <a:p>
            <a:pPr indent="-285750" lvl="1" marL="742950" rtl="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Allows running a Docker container on Google resources</a:t>
            </a:r>
            <a:endParaRPr/>
          </a:p>
          <a:p>
            <a:pPr indent="-285750" lvl="1" marL="742950" rtl="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Also provides managed services, like SQL and NoSQL DBs (like DynamoDB for AWS)</a:t>
            </a:r>
            <a:endParaRPr/>
          </a:p>
          <a:p>
            <a:pPr indent="-215900" lvl="0" marL="342900" rtl="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Compute Engine - IaaS</a:t>
            </a:r>
            <a:endParaRPr/>
          </a:p>
          <a:p>
            <a:pPr indent="-285750" lvl="1" marL="742950" rtl="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Intended to directly compete with Amazon Web Services</a:t>
            </a:r>
            <a:endParaRPr/>
          </a:p>
          <a:p>
            <a:pPr indent="-184150" lvl="1" marL="742950" rtl="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342900" lvl="0" marL="342900" rtl="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Docs - SaaS</a:t>
            </a:r>
            <a:endParaRPr/>
          </a:p>
          <a:p>
            <a:pPr indent="-285750" lvl="1" marL="742950" rtl="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To share documents in the cloud</a:t>
            </a:r>
            <a:endParaRPr sz="1600"/>
          </a:p>
          <a:p>
            <a:pPr indent="-285750" lvl="1" marL="742950" rtl="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E.g., word processor, spreadsheet, presentations</a:t>
            </a:r>
            <a:endParaRPr/>
          </a:p>
          <a:p>
            <a:pPr indent="-184150" lvl="1" marL="742950" rtl="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236" name="Google Shape;236;p2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Google App Engine</a:t>
            </a:r>
            <a:endParaRPr/>
          </a:p>
        </p:txBody>
      </p:sp>
      <p:sp>
        <p:nvSpPr>
          <p:cNvPr id="237" name="Google Shape;237;p21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238" name="Google Shape;238;p21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2422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Computing as a “service” rather than a “product”</a:t>
            </a:r>
            <a:endParaRPr/>
          </a:p>
          <a:p>
            <a:pPr indent="-277177" lvl="1" marL="74295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Everything happens in the “cloud”: both storage and computing</a:t>
            </a:r>
            <a:endParaRPr/>
          </a:p>
          <a:p>
            <a:pPr indent="-277177" lvl="1" marL="74295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Edge</a:t>
            </a:r>
            <a:r>
              <a:rPr lang="en-US" sz="1800"/>
              <a:t> devices (e.g., phones, laptops, tablets) simply interact with the cloud</a:t>
            </a:r>
            <a:endParaRPr/>
          </a:p>
          <a:p>
            <a:pPr indent="-332422" lvl="0" marL="342900" rtl="0" algn="l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Advantages</a:t>
            </a:r>
            <a:endParaRPr/>
          </a:p>
          <a:p>
            <a:pPr indent="-277177" lvl="1" marL="74295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Device agnostic – can seamlessly move from one device to other</a:t>
            </a:r>
            <a:endParaRPr/>
          </a:p>
          <a:p>
            <a:pPr indent="-277177" lvl="1" marL="74295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On demand</a:t>
            </a:r>
            <a:endParaRPr sz="1800"/>
          </a:p>
          <a:p>
            <a:pPr indent="-277177" lvl="1" marL="74295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Efficiency / scalability: programming frameworks allow easy scalability (relatively speaking)</a:t>
            </a:r>
            <a:endParaRPr/>
          </a:p>
          <a:p>
            <a:pPr indent="-221456" lvl="2" marL="1143000" rtl="0" algn="l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500"/>
              <a:t>Increasing need to handle </a:t>
            </a:r>
            <a:r>
              <a:rPr lang="en-US" sz="1500">
                <a:solidFill>
                  <a:srgbClr val="FF0000"/>
                </a:solidFill>
              </a:rPr>
              <a:t>“Big Data”</a:t>
            </a:r>
            <a:endParaRPr/>
          </a:p>
          <a:p>
            <a:pPr indent="-277177" lvl="1" marL="74295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Reliability</a:t>
            </a:r>
            <a:endParaRPr/>
          </a:p>
          <a:p>
            <a:pPr indent="-277177" lvl="1" marL="74295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Cost: “pay-as-you-go” allows renting computing resources as needed</a:t>
            </a:r>
            <a:endParaRPr sz="1800"/>
          </a:p>
          <a:p>
            <a:pPr indent="-220027" lvl="2" marL="114300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/>
              <a:t>Much cheaper than building your own systems</a:t>
            </a:r>
            <a:endParaRPr sz="1800"/>
          </a:p>
          <a:p>
            <a:pPr indent="-220027" lvl="2" marL="1143000" rtl="0" algn="l">
              <a:spcBef>
                <a:spcPts val="1440"/>
              </a:spcBef>
              <a:spcAft>
                <a:spcPts val="0"/>
              </a:spcAft>
              <a:buSzPct val="100000"/>
              <a:buChar char="•"/>
            </a:pPr>
            <a:r>
              <a:rPr lang="en-US" sz="1800"/>
              <a:t>Computing becomes a commodity</a:t>
            </a:r>
            <a:endParaRPr sz="1800"/>
          </a:p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Cloud Computing</a:t>
            </a:r>
            <a:endParaRPr/>
          </a:p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Technologies behind cloud computing</a:t>
            </a:r>
            <a:endParaRPr sz="1300"/>
          </a:p>
          <a:p>
            <a:pPr indent="-285750" lvl="1" marL="742950" rtl="0" algn="l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Data centers</a:t>
            </a:r>
            <a:endParaRPr/>
          </a:p>
          <a:p>
            <a:pPr indent="-285750" lvl="1" marL="742950" rtl="0" algn="l">
              <a:spcBef>
                <a:spcPts val="1520"/>
              </a:spcBef>
              <a:spcAft>
                <a:spcPts val="0"/>
              </a:spcAft>
              <a:buClr>
                <a:srgbClr val="FF0000"/>
              </a:buClr>
              <a:buSzPts val="2200"/>
              <a:buChar char="–"/>
            </a:pPr>
            <a:r>
              <a:rPr lang="en-US" sz="2200">
                <a:solidFill>
                  <a:srgbClr val="FF0000"/>
                </a:solidFill>
              </a:rPr>
              <a:t>Virtualization</a:t>
            </a:r>
            <a:endParaRPr/>
          </a:p>
          <a:p>
            <a:pPr indent="-285750" lvl="1" marL="742950" rtl="0" algn="l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Programming Frameworks</a:t>
            </a:r>
            <a:endParaRPr/>
          </a:p>
          <a:p>
            <a:pPr indent="-342900" lvl="0" marL="342900" rtl="0" algn="l">
              <a:spcBef>
                <a:spcPts val="158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Challenges and Opportunities</a:t>
            </a:r>
            <a:endParaRPr/>
          </a:p>
        </p:txBody>
      </p:sp>
      <p:sp>
        <p:nvSpPr>
          <p:cNvPr id="244" name="Google Shape;244;p2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Outline</a:t>
            </a:r>
            <a:endParaRPr/>
          </a:p>
        </p:txBody>
      </p:sp>
      <p:sp>
        <p:nvSpPr>
          <p:cNvPr id="245" name="Google Shape;245;p22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246" name="Google Shape;246;p22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Virtualization</a:t>
            </a:r>
            <a:endParaRPr/>
          </a:p>
        </p:txBody>
      </p:sp>
      <p:sp>
        <p:nvSpPr>
          <p:cNvPr id="252" name="Google Shape;252;p2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Virtual machines (e.g., running Windows inside a Mac, etc.) has been around for a long time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Used to be very slow…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Only recently became efficient enough to make it a key for cloud computing</a:t>
            </a:r>
            <a:endParaRPr/>
          </a:p>
          <a:p>
            <a:pPr indent="-133350" lvl="2" marL="1143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Basic idea: run virtual machines on your servers and sell time on them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That’s how Amazon EC2, Microsoft Azure, Google Cloud, etc. runs</a:t>
            </a:r>
            <a:endParaRPr/>
          </a:p>
          <a:p>
            <a:pPr indent="-1714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Many advantages: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Security: virtual machines serves as almost impenetrable boundary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Multi-tenancy: can have multiple VMs on the same server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Efficiency: replace many underpowered machines with fewer high-powered machines</a:t>
            </a:r>
            <a:endParaRPr/>
          </a:p>
          <a:p>
            <a:pPr indent="-1714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253" name="Google Shape;253;p23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254" name="Google Shape;254;p23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Virtualization</a:t>
            </a:r>
            <a:endParaRPr/>
          </a:p>
        </p:txBody>
      </p:sp>
      <p:sp>
        <p:nvSpPr>
          <p:cNvPr id="260" name="Google Shape;260;p24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Consumer/desktop VM products include VMWare, Xen, VirtualBox, etc…</a:t>
            </a:r>
            <a:endParaRPr/>
          </a:p>
          <a:p>
            <a:pPr indent="-285750" lvl="1" marL="74295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Run on top of host OS, with hypervisor/VMM supporting guest OS in virtual environment</a:t>
            </a:r>
            <a:endParaRPr/>
          </a:p>
          <a:p>
            <a:pPr indent="-213677" lvl="0" marL="342900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200"/>
          </a:p>
          <a:p>
            <a:pPr indent="-342900" lvl="0" marL="342900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Amazon uses Xen running on Redhat machines (may be old information)</a:t>
            </a:r>
            <a:endParaRPr/>
          </a:p>
          <a:p>
            <a:pPr indent="-285750" lvl="1" marL="74295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They support both Windows and Linux Virtual Machines</a:t>
            </a:r>
            <a:endParaRPr/>
          </a:p>
          <a:p>
            <a:pPr indent="-213677" lvl="0" marL="342900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200"/>
          </a:p>
          <a:p>
            <a:pPr indent="-342900" lvl="0" marL="342900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Some tricky things to keep in mind:</a:t>
            </a:r>
            <a:endParaRPr/>
          </a:p>
          <a:p>
            <a:pPr indent="-285750" lvl="1" marL="74295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Harder to reason about performance (if you care)</a:t>
            </a:r>
            <a:endParaRPr/>
          </a:p>
          <a:p>
            <a:pPr indent="-285750" lvl="1" marL="74295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Identical VMs may deliver somewhat different performance</a:t>
            </a:r>
            <a:endParaRPr/>
          </a:p>
          <a:p>
            <a:pPr indent="-180022" lvl="1" marL="74295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/>
          </a:p>
          <a:p>
            <a:pPr indent="-342900" lvl="0" marL="342900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Much continuing work on the virtualization technology itself</a:t>
            </a:r>
            <a:endParaRPr/>
          </a:p>
          <a:p>
            <a:pPr indent="-213677" lvl="0" marL="342900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200"/>
          </a:p>
          <a:p>
            <a:pPr indent="-342900" lvl="0" marL="342900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“Bare-metal” versions to improve performance – run hypervisor directly on top of hardware (no hypervisor/VMM)</a:t>
            </a:r>
            <a:endParaRPr/>
          </a:p>
          <a:p>
            <a:pPr indent="-285750" lvl="1" marL="74295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Good for server farms, like in cloud computing</a:t>
            </a:r>
            <a:endParaRPr/>
          </a:p>
        </p:txBody>
      </p:sp>
      <p:sp>
        <p:nvSpPr>
          <p:cNvPr id="261" name="Google Shape;261;p24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262" name="Google Shape;262;p24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/>
          <p:nvPr>
            <p:ph type="title"/>
          </p:nvPr>
        </p:nvSpPr>
        <p:spPr>
          <a:xfrm>
            <a:off x="209550" y="278653"/>
            <a:ext cx="8572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4000">
                <a:latin typeface="Arial"/>
                <a:ea typeface="Arial"/>
                <a:cs typeface="Arial"/>
                <a:sym typeface="Arial"/>
              </a:rPr>
              <a:t>Desktop Virtualization Architecture</a:t>
            </a:r>
            <a:endParaRPr/>
          </a:p>
        </p:txBody>
      </p:sp>
      <p:sp>
        <p:nvSpPr>
          <p:cNvPr id="269" name="Google Shape;269;p25"/>
          <p:cNvSpPr txBox="1"/>
          <p:nvPr/>
        </p:nvSpPr>
        <p:spPr>
          <a:xfrm>
            <a:off x="2362200" y="5410200"/>
            <a:ext cx="38862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2057400" y="5029200"/>
            <a:ext cx="54864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1" name="Google Shape;271;p25"/>
          <p:cNvSpPr/>
          <p:nvPr/>
        </p:nvSpPr>
        <p:spPr>
          <a:xfrm>
            <a:off x="1065213" y="5591175"/>
            <a:ext cx="7313612" cy="685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" name="Google Shape;272;p25"/>
          <p:cNvSpPr/>
          <p:nvPr/>
        </p:nvSpPr>
        <p:spPr>
          <a:xfrm>
            <a:off x="1065213" y="4813300"/>
            <a:ext cx="7313612" cy="685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1524000" y="5715000"/>
            <a:ext cx="62484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Hardware</a:t>
            </a:r>
            <a:endParaRPr/>
          </a:p>
        </p:txBody>
      </p:sp>
      <p:sp>
        <p:nvSpPr>
          <p:cNvPr id="274" name="Google Shape;274;p25"/>
          <p:cNvSpPr txBox="1"/>
          <p:nvPr/>
        </p:nvSpPr>
        <p:spPr>
          <a:xfrm>
            <a:off x="1600200" y="4953000"/>
            <a:ext cx="61722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Host OS </a:t>
            </a:r>
            <a:endParaRPr/>
          </a:p>
        </p:txBody>
      </p:sp>
      <p:sp>
        <p:nvSpPr>
          <p:cNvPr id="275" name="Google Shape;275;p25"/>
          <p:cNvSpPr/>
          <p:nvPr/>
        </p:nvSpPr>
        <p:spPr>
          <a:xfrm>
            <a:off x="1065213" y="4038600"/>
            <a:ext cx="7313612" cy="685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" name="Google Shape;276;p25"/>
          <p:cNvSpPr txBox="1"/>
          <p:nvPr/>
        </p:nvSpPr>
        <p:spPr>
          <a:xfrm>
            <a:off x="1255713" y="4191000"/>
            <a:ext cx="6932612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Virtual Machine Manager</a:t>
            </a:r>
            <a:endParaRPr/>
          </a:p>
        </p:txBody>
      </p:sp>
      <p:sp>
        <p:nvSpPr>
          <p:cNvPr id="277" name="Google Shape;277;p25"/>
          <p:cNvSpPr/>
          <p:nvPr/>
        </p:nvSpPr>
        <p:spPr>
          <a:xfrm>
            <a:off x="1066800" y="2209800"/>
            <a:ext cx="2286000" cy="1600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8" name="Google Shape;278;p25"/>
          <p:cNvSpPr/>
          <p:nvPr/>
        </p:nvSpPr>
        <p:spPr>
          <a:xfrm>
            <a:off x="3579813" y="2208213"/>
            <a:ext cx="2286000" cy="1600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9" name="Google Shape;279;p25"/>
          <p:cNvSpPr/>
          <p:nvPr/>
        </p:nvSpPr>
        <p:spPr>
          <a:xfrm>
            <a:off x="6092825" y="2208213"/>
            <a:ext cx="2286000" cy="1600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80" name="Google Shape;280;p25"/>
          <p:cNvCxnSpPr/>
          <p:nvPr/>
        </p:nvCxnSpPr>
        <p:spPr>
          <a:xfrm>
            <a:off x="1065213" y="3352800"/>
            <a:ext cx="228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25"/>
          <p:cNvSpPr txBox="1"/>
          <p:nvPr/>
        </p:nvSpPr>
        <p:spPr>
          <a:xfrm>
            <a:off x="1219200" y="3429000"/>
            <a:ext cx="19812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1219200" y="3397250"/>
            <a:ext cx="20574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Virtual Machine</a:t>
            </a:r>
            <a:endParaRPr/>
          </a:p>
        </p:txBody>
      </p:sp>
      <p:sp>
        <p:nvSpPr>
          <p:cNvPr id="283" name="Google Shape;283;p25"/>
          <p:cNvSpPr txBox="1"/>
          <p:nvPr/>
        </p:nvSpPr>
        <p:spPr>
          <a:xfrm>
            <a:off x="5978525" y="2757488"/>
            <a:ext cx="25146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Guest OS</a:t>
            </a:r>
            <a:b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(VMware ESX)</a:t>
            </a:r>
            <a:endParaRPr/>
          </a:p>
        </p:txBody>
      </p:sp>
      <p:sp>
        <p:nvSpPr>
          <p:cNvPr id="284" name="Google Shape;284;p25"/>
          <p:cNvSpPr txBox="1"/>
          <p:nvPr/>
        </p:nvSpPr>
        <p:spPr>
          <a:xfrm>
            <a:off x="3733800" y="2344738"/>
            <a:ext cx="19050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Applications</a:t>
            </a:r>
            <a:endParaRPr/>
          </a:p>
        </p:txBody>
      </p:sp>
      <p:sp>
        <p:nvSpPr>
          <p:cNvPr id="285" name="Google Shape;285;p25"/>
          <p:cNvSpPr txBox="1"/>
          <p:nvPr/>
        </p:nvSpPr>
        <p:spPr>
          <a:xfrm>
            <a:off x="3695700" y="3395663"/>
            <a:ext cx="21336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Virtual Machine</a:t>
            </a:r>
            <a:endParaRPr/>
          </a:p>
        </p:txBody>
      </p:sp>
      <p:sp>
        <p:nvSpPr>
          <p:cNvPr id="286" name="Google Shape;286;p25"/>
          <p:cNvSpPr txBox="1"/>
          <p:nvPr/>
        </p:nvSpPr>
        <p:spPr>
          <a:xfrm>
            <a:off x="6203950" y="3397250"/>
            <a:ext cx="21336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Virtual Machine</a:t>
            </a:r>
            <a:endParaRPr/>
          </a:p>
        </p:txBody>
      </p:sp>
      <p:cxnSp>
        <p:nvCxnSpPr>
          <p:cNvPr id="287" name="Google Shape;287;p25"/>
          <p:cNvCxnSpPr/>
          <p:nvPr/>
        </p:nvCxnSpPr>
        <p:spPr>
          <a:xfrm>
            <a:off x="3579813" y="3352800"/>
            <a:ext cx="228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5"/>
          <p:cNvCxnSpPr/>
          <p:nvPr/>
        </p:nvCxnSpPr>
        <p:spPr>
          <a:xfrm>
            <a:off x="6092825" y="3352800"/>
            <a:ext cx="228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25"/>
          <p:cNvSpPr txBox="1"/>
          <p:nvPr/>
        </p:nvSpPr>
        <p:spPr>
          <a:xfrm>
            <a:off x="1484313" y="2757488"/>
            <a:ext cx="1449387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Guest OS</a:t>
            </a:r>
            <a:b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(Windows)</a:t>
            </a:r>
            <a:endParaRPr/>
          </a:p>
        </p:txBody>
      </p:sp>
      <p:sp>
        <p:nvSpPr>
          <p:cNvPr id="290" name="Google Shape;290;p25"/>
          <p:cNvSpPr txBox="1"/>
          <p:nvPr/>
        </p:nvSpPr>
        <p:spPr>
          <a:xfrm>
            <a:off x="3619500" y="2757488"/>
            <a:ext cx="23622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Guest OS</a:t>
            </a:r>
            <a:b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(Linux)</a:t>
            </a:r>
            <a:endParaRPr/>
          </a:p>
        </p:txBody>
      </p:sp>
      <p:cxnSp>
        <p:nvCxnSpPr>
          <p:cNvPr id="291" name="Google Shape;291;p25"/>
          <p:cNvCxnSpPr/>
          <p:nvPr/>
        </p:nvCxnSpPr>
        <p:spPr>
          <a:xfrm>
            <a:off x="6092825" y="2757488"/>
            <a:ext cx="228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25"/>
          <p:cNvCxnSpPr/>
          <p:nvPr/>
        </p:nvCxnSpPr>
        <p:spPr>
          <a:xfrm>
            <a:off x="3579813" y="2757488"/>
            <a:ext cx="228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5"/>
          <p:cNvCxnSpPr/>
          <p:nvPr/>
        </p:nvCxnSpPr>
        <p:spPr>
          <a:xfrm>
            <a:off x="1065213" y="2757488"/>
            <a:ext cx="228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25"/>
          <p:cNvSpPr txBox="1"/>
          <p:nvPr/>
        </p:nvSpPr>
        <p:spPr>
          <a:xfrm>
            <a:off x="1255713" y="2344738"/>
            <a:ext cx="19050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Applications</a:t>
            </a:r>
            <a:endParaRPr/>
          </a:p>
        </p:txBody>
      </p:sp>
      <p:sp>
        <p:nvSpPr>
          <p:cNvPr id="295" name="Google Shape;295;p25"/>
          <p:cNvSpPr txBox="1"/>
          <p:nvPr/>
        </p:nvSpPr>
        <p:spPr>
          <a:xfrm>
            <a:off x="6283325" y="2344738"/>
            <a:ext cx="19050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Applications</a:t>
            </a:r>
            <a:endParaRPr/>
          </a:p>
        </p:txBody>
      </p:sp>
      <p:cxnSp>
        <p:nvCxnSpPr>
          <p:cNvPr id="296" name="Google Shape;296;p25"/>
          <p:cNvCxnSpPr/>
          <p:nvPr/>
        </p:nvCxnSpPr>
        <p:spPr>
          <a:xfrm>
            <a:off x="381000" y="3927475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7" name="Google Shape;297;p25"/>
          <p:cNvSpPr txBox="1"/>
          <p:nvPr/>
        </p:nvSpPr>
        <p:spPr>
          <a:xfrm rot="-5400000">
            <a:off x="794" y="2666206"/>
            <a:ext cx="13716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 i r t u a l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/>
          </a:p>
        </p:txBody>
      </p:sp>
      <p:sp>
        <p:nvSpPr>
          <p:cNvPr id="298" name="Google Shape;298;p25"/>
          <p:cNvSpPr txBox="1"/>
          <p:nvPr/>
        </p:nvSpPr>
        <p:spPr>
          <a:xfrm rot="-5400000">
            <a:off x="-189706" y="4761706"/>
            <a:ext cx="17526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 h y s i c a l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/>
          </a:p>
        </p:txBody>
      </p:sp>
      <p:sp>
        <p:nvSpPr>
          <p:cNvPr id="299" name="Google Shape;299;p25"/>
          <p:cNvSpPr/>
          <p:nvPr/>
        </p:nvSpPr>
        <p:spPr>
          <a:xfrm>
            <a:off x="381000" y="1781175"/>
            <a:ext cx="8229600" cy="4495800"/>
          </a:xfrm>
          <a:prstGeom prst="rect">
            <a:avLst/>
          </a:prstGeom>
          <a:noFill/>
          <a:ln cap="flat" cmpd="sng" w="9525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0" name="Google Shape;300;p25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301" name="Google Shape;301;p25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>
            <p:ph type="title"/>
          </p:nvPr>
        </p:nvSpPr>
        <p:spPr>
          <a:xfrm>
            <a:off x="238919" y="303401"/>
            <a:ext cx="851376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>
                <a:latin typeface="Arial"/>
                <a:ea typeface="Arial"/>
                <a:cs typeface="Arial"/>
                <a:sym typeface="Arial"/>
              </a:rPr>
              <a:t>Server Virtualization Architecture</a:t>
            </a:r>
            <a:endParaRPr/>
          </a:p>
        </p:txBody>
      </p:sp>
      <p:sp>
        <p:nvSpPr>
          <p:cNvPr id="308" name="Google Shape;308;p26"/>
          <p:cNvSpPr txBox="1"/>
          <p:nvPr/>
        </p:nvSpPr>
        <p:spPr>
          <a:xfrm>
            <a:off x="2362200" y="5410200"/>
            <a:ext cx="38862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2057400" y="5029200"/>
            <a:ext cx="54864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0" name="Google Shape;310;p26"/>
          <p:cNvSpPr/>
          <p:nvPr/>
        </p:nvSpPr>
        <p:spPr>
          <a:xfrm>
            <a:off x="1066800" y="5334000"/>
            <a:ext cx="7313613" cy="685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1" name="Google Shape;311;p26"/>
          <p:cNvSpPr/>
          <p:nvPr/>
        </p:nvSpPr>
        <p:spPr>
          <a:xfrm>
            <a:off x="1066800" y="4038600"/>
            <a:ext cx="7313613" cy="685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2" name="Google Shape;312;p26"/>
          <p:cNvSpPr txBox="1"/>
          <p:nvPr/>
        </p:nvSpPr>
        <p:spPr>
          <a:xfrm>
            <a:off x="1600200" y="5486400"/>
            <a:ext cx="62484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Hardware</a:t>
            </a:r>
            <a:endParaRPr/>
          </a:p>
        </p:txBody>
      </p:sp>
      <p:sp>
        <p:nvSpPr>
          <p:cNvPr id="313" name="Google Shape;313;p26"/>
          <p:cNvSpPr txBox="1"/>
          <p:nvPr/>
        </p:nvSpPr>
        <p:spPr>
          <a:xfrm>
            <a:off x="1676400" y="4125913"/>
            <a:ext cx="61722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Virtualization Layer (Hypervisor)</a:t>
            </a: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1066800" y="2209800"/>
            <a:ext cx="2286000" cy="1600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5" name="Google Shape;315;p26"/>
          <p:cNvSpPr/>
          <p:nvPr/>
        </p:nvSpPr>
        <p:spPr>
          <a:xfrm>
            <a:off x="3579813" y="2208213"/>
            <a:ext cx="2286000" cy="1600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6" name="Google Shape;316;p26"/>
          <p:cNvSpPr/>
          <p:nvPr/>
        </p:nvSpPr>
        <p:spPr>
          <a:xfrm>
            <a:off x="6092825" y="2208213"/>
            <a:ext cx="2286000" cy="1600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17" name="Google Shape;317;p26"/>
          <p:cNvCxnSpPr/>
          <p:nvPr/>
        </p:nvCxnSpPr>
        <p:spPr>
          <a:xfrm>
            <a:off x="1065213" y="3352800"/>
            <a:ext cx="228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26"/>
          <p:cNvSpPr txBox="1"/>
          <p:nvPr/>
        </p:nvSpPr>
        <p:spPr>
          <a:xfrm>
            <a:off x="1219200" y="3429000"/>
            <a:ext cx="19812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1358900" y="3397250"/>
            <a:ext cx="1752600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Virtual Machine</a:t>
            </a:r>
            <a:endParaRPr/>
          </a:p>
        </p:txBody>
      </p:sp>
      <p:sp>
        <p:nvSpPr>
          <p:cNvPr id="320" name="Google Shape;320;p26"/>
          <p:cNvSpPr txBox="1"/>
          <p:nvPr/>
        </p:nvSpPr>
        <p:spPr>
          <a:xfrm>
            <a:off x="6484938" y="2771775"/>
            <a:ext cx="1501775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Guest OS</a:t>
            </a:r>
            <a:b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(VMware ESX)</a:t>
            </a:r>
            <a:endParaRPr/>
          </a:p>
        </p:txBody>
      </p:sp>
      <p:sp>
        <p:nvSpPr>
          <p:cNvPr id="321" name="Google Shape;321;p26"/>
          <p:cNvSpPr txBox="1"/>
          <p:nvPr/>
        </p:nvSpPr>
        <p:spPr>
          <a:xfrm>
            <a:off x="4114800" y="2344738"/>
            <a:ext cx="13716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Applications</a:t>
            </a:r>
            <a:endParaRPr/>
          </a:p>
        </p:txBody>
      </p:sp>
      <p:sp>
        <p:nvSpPr>
          <p:cNvPr id="322" name="Google Shape;322;p26"/>
          <p:cNvSpPr txBox="1"/>
          <p:nvPr/>
        </p:nvSpPr>
        <p:spPr>
          <a:xfrm>
            <a:off x="3810000" y="3397250"/>
            <a:ext cx="1828800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Virtual Machine</a:t>
            </a:r>
            <a:endParaRPr/>
          </a:p>
        </p:txBody>
      </p:sp>
      <p:sp>
        <p:nvSpPr>
          <p:cNvPr id="323" name="Google Shape;323;p26"/>
          <p:cNvSpPr txBox="1"/>
          <p:nvPr/>
        </p:nvSpPr>
        <p:spPr>
          <a:xfrm>
            <a:off x="6245225" y="3395663"/>
            <a:ext cx="20574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Virtual Machine</a:t>
            </a:r>
            <a:endParaRPr/>
          </a:p>
        </p:txBody>
      </p:sp>
      <p:cxnSp>
        <p:nvCxnSpPr>
          <p:cNvPr id="324" name="Google Shape;324;p26"/>
          <p:cNvCxnSpPr/>
          <p:nvPr/>
        </p:nvCxnSpPr>
        <p:spPr>
          <a:xfrm>
            <a:off x="3579813" y="3352800"/>
            <a:ext cx="228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26"/>
          <p:cNvCxnSpPr/>
          <p:nvPr/>
        </p:nvCxnSpPr>
        <p:spPr>
          <a:xfrm>
            <a:off x="6092825" y="3352800"/>
            <a:ext cx="228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26"/>
          <p:cNvSpPr txBox="1"/>
          <p:nvPr/>
        </p:nvSpPr>
        <p:spPr>
          <a:xfrm>
            <a:off x="1482725" y="2771775"/>
            <a:ext cx="1449388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Guest OS</a:t>
            </a:r>
            <a:b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(Windows)</a:t>
            </a:r>
            <a:endParaRPr/>
          </a:p>
        </p:txBody>
      </p:sp>
      <p:sp>
        <p:nvSpPr>
          <p:cNvPr id="327" name="Google Shape;327;p26"/>
          <p:cNvSpPr txBox="1"/>
          <p:nvPr/>
        </p:nvSpPr>
        <p:spPr>
          <a:xfrm>
            <a:off x="4189413" y="2773363"/>
            <a:ext cx="1220787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Guest OS</a:t>
            </a:r>
            <a:b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(Linux)</a:t>
            </a:r>
            <a:endParaRPr/>
          </a:p>
        </p:txBody>
      </p:sp>
      <p:cxnSp>
        <p:nvCxnSpPr>
          <p:cNvPr id="328" name="Google Shape;328;p26"/>
          <p:cNvCxnSpPr/>
          <p:nvPr/>
        </p:nvCxnSpPr>
        <p:spPr>
          <a:xfrm>
            <a:off x="6092825" y="2757488"/>
            <a:ext cx="228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26"/>
          <p:cNvCxnSpPr/>
          <p:nvPr/>
        </p:nvCxnSpPr>
        <p:spPr>
          <a:xfrm>
            <a:off x="3579813" y="2757488"/>
            <a:ext cx="228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26"/>
          <p:cNvCxnSpPr/>
          <p:nvPr/>
        </p:nvCxnSpPr>
        <p:spPr>
          <a:xfrm>
            <a:off x="1065213" y="2757488"/>
            <a:ext cx="228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26"/>
          <p:cNvSpPr txBox="1"/>
          <p:nvPr/>
        </p:nvSpPr>
        <p:spPr>
          <a:xfrm>
            <a:off x="1509713" y="2344738"/>
            <a:ext cx="1449387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Applications</a:t>
            </a:r>
            <a:endParaRPr/>
          </a:p>
        </p:txBody>
      </p:sp>
      <p:sp>
        <p:nvSpPr>
          <p:cNvPr id="332" name="Google Shape;332;p26"/>
          <p:cNvSpPr txBox="1"/>
          <p:nvPr/>
        </p:nvSpPr>
        <p:spPr>
          <a:xfrm>
            <a:off x="6586538" y="2339975"/>
            <a:ext cx="1298575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Applications</a:t>
            </a:r>
            <a:endParaRPr/>
          </a:p>
        </p:txBody>
      </p:sp>
      <p:cxnSp>
        <p:nvCxnSpPr>
          <p:cNvPr id="333" name="Google Shape;333;p26"/>
          <p:cNvCxnSpPr/>
          <p:nvPr/>
        </p:nvCxnSpPr>
        <p:spPr>
          <a:xfrm>
            <a:off x="381000" y="4876800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4" name="Google Shape;334;p26"/>
          <p:cNvSpPr txBox="1"/>
          <p:nvPr/>
        </p:nvSpPr>
        <p:spPr>
          <a:xfrm rot="-5400000">
            <a:off x="794" y="3199606"/>
            <a:ext cx="13716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 i r t u a l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/>
          </a:p>
        </p:txBody>
      </p:sp>
      <p:sp>
        <p:nvSpPr>
          <p:cNvPr id="335" name="Google Shape;335;p26"/>
          <p:cNvSpPr txBox="1"/>
          <p:nvPr/>
        </p:nvSpPr>
        <p:spPr>
          <a:xfrm rot="-5400000">
            <a:off x="-37306" y="5439569"/>
            <a:ext cx="1447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 h y s i c a l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81000" y="1981200"/>
            <a:ext cx="8229600" cy="4495800"/>
          </a:xfrm>
          <a:prstGeom prst="rect">
            <a:avLst/>
          </a:prstGeom>
          <a:noFill/>
          <a:ln cap="flat" cmpd="sng" w="9525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7" name="Google Shape;337;p26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338" name="Google Shape;338;p26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"/>
          <p:cNvSpPr txBox="1"/>
          <p:nvPr>
            <p:ph idx="1" type="body"/>
          </p:nvPr>
        </p:nvSpPr>
        <p:spPr>
          <a:xfrm>
            <a:off x="457200" y="838200"/>
            <a:ext cx="8229600" cy="7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Hot thing over last few years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Avoid the overheads of virtualization altogether with containers</a:t>
            </a:r>
            <a:endParaRPr/>
          </a:p>
        </p:txBody>
      </p:sp>
      <p:sp>
        <p:nvSpPr>
          <p:cNvPr id="344" name="Google Shape;344;p2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Docker</a:t>
            </a:r>
            <a:endParaRPr/>
          </a:p>
        </p:txBody>
      </p:sp>
      <p:pic>
        <p:nvPicPr>
          <p:cNvPr id="345" name="Google Shape;3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07820"/>
            <a:ext cx="8801100" cy="496062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7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347" name="Google Shape;347;p27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Technologies behind cloud computing</a:t>
            </a:r>
            <a:endParaRPr sz="1300"/>
          </a:p>
          <a:p>
            <a:pPr indent="-285750" lvl="1" marL="742950" rtl="0" algn="l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Data centers</a:t>
            </a:r>
            <a:endParaRPr/>
          </a:p>
          <a:p>
            <a:pPr indent="-285750" lvl="1" marL="742950" rtl="0" algn="l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Virtualization</a:t>
            </a:r>
            <a:endParaRPr/>
          </a:p>
          <a:p>
            <a:pPr indent="-285750" lvl="1" marL="742950" rtl="0" algn="l">
              <a:spcBef>
                <a:spcPts val="1520"/>
              </a:spcBef>
              <a:spcAft>
                <a:spcPts val="0"/>
              </a:spcAft>
              <a:buClr>
                <a:srgbClr val="FF0000"/>
              </a:buClr>
              <a:buSzPts val="2200"/>
              <a:buChar char="–"/>
            </a:pPr>
            <a:r>
              <a:rPr lang="en-US" sz="2200">
                <a:solidFill>
                  <a:srgbClr val="FF0000"/>
                </a:solidFill>
              </a:rPr>
              <a:t>Programming Frameworks</a:t>
            </a:r>
            <a:endParaRPr/>
          </a:p>
          <a:p>
            <a:pPr indent="-342900" lvl="0" marL="342900" rtl="0" algn="l">
              <a:spcBef>
                <a:spcPts val="158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Challenges and Opportunities</a:t>
            </a:r>
            <a:endParaRPr/>
          </a:p>
        </p:txBody>
      </p:sp>
      <p:sp>
        <p:nvSpPr>
          <p:cNvPr id="353" name="Google Shape;353;p2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Outline</a:t>
            </a:r>
            <a:endParaRPr/>
          </a:p>
        </p:txBody>
      </p:sp>
      <p:sp>
        <p:nvSpPr>
          <p:cNvPr id="354" name="Google Shape;354;p28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355" name="Google Shape;355;p28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Programming Frameworks</a:t>
            </a:r>
            <a:endParaRPr/>
          </a:p>
        </p:txBody>
      </p:sp>
      <p:sp>
        <p:nvSpPr>
          <p:cNvPr id="361" name="Google Shape;361;p29"/>
          <p:cNvSpPr txBox="1"/>
          <p:nvPr>
            <p:ph idx="1" type="body"/>
          </p:nvPr>
        </p:nvSpPr>
        <p:spPr>
          <a:xfrm>
            <a:off x="152400" y="990600"/>
            <a:ext cx="8839200" cy="5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Third key piece emerged from efforts to “scale out”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I</a:t>
            </a:r>
            <a:r>
              <a:rPr lang="en-US" sz="2000"/>
              <a:t>.e., distribute work over large numbers of machines (1000’s of machines)</a:t>
            </a:r>
            <a:endParaRPr/>
          </a:p>
          <a:p>
            <a:pPr indent="0" lvl="3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Parallelism has been around for a long time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Both in a single machine and as a cluster of computers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		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But always been considered very hard to program, especially the distributed kind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Too many things to keep track of: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How to parallelize application</a:t>
            </a:r>
            <a:endParaRPr sz="2000"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How to distribute the data</a:t>
            </a:r>
            <a:endParaRPr sz="2000"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How to handle failures</a:t>
            </a:r>
            <a:endParaRPr sz="2000"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...</a:t>
            </a:r>
            <a:endParaRPr/>
          </a:p>
          <a:p>
            <a:pPr indent="-120650" lvl="4" marL="20574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developed MapReduce and BigTable frameworks and ushered in a new era</a:t>
            </a:r>
            <a:endParaRPr/>
          </a:p>
        </p:txBody>
      </p:sp>
      <p:sp>
        <p:nvSpPr>
          <p:cNvPr id="362" name="Google Shape;362;p29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363" name="Google Shape;363;p29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MapReduce Framework</a:t>
            </a:r>
            <a:endParaRPr/>
          </a:p>
        </p:txBody>
      </p:sp>
      <p:sp>
        <p:nvSpPr>
          <p:cNvPr id="369" name="Google Shape;369;p30"/>
          <p:cNvSpPr txBox="1"/>
          <p:nvPr>
            <p:ph idx="1" type="body"/>
          </p:nvPr>
        </p:nvSpPr>
        <p:spPr>
          <a:xfrm>
            <a:off x="182880" y="1097280"/>
            <a:ext cx="8961120" cy="4910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Provides a fairly restricted, but still powerful abstraction for programming</a:t>
            </a:r>
            <a:endParaRPr/>
          </a:p>
          <a:p>
            <a:pPr indent="0" lvl="0" marL="3429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 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Programmers write functions called </a:t>
            </a:r>
            <a:r>
              <a:rPr i="1" lang="en-US" sz="1800"/>
              <a:t>map</a:t>
            </a:r>
            <a:r>
              <a:rPr lang="en-US" sz="1800"/>
              <a:t> and </a:t>
            </a:r>
            <a:r>
              <a:rPr i="1" lang="en-US" sz="1800"/>
              <a:t>reduce</a:t>
            </a:r>
            <a:endParaRPr sz="1800"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Char char="–"/>
            </a:pPr>
            <a:r>
              <a:rPr lang="en-US" sz="1800">
                <a:solidFill>
                  <a:srgbClr val="FF0000"/>
                </a:solidFill>
              </a:rPr>
              <a:t>map programs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inputs: a list of “records” (record defined arbitrarily – could be images, genomes etc…)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output: for each record, produce a set of “(key, value)” pairs</a:t>
            </a:r>
            <a:endParaRPr/>
          </a:p>
          <a:p>
            <a:pPr indent="-1143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Char char="–"/>
            </a:pPr>
            <a:r>
              <a:rPr lang="en-US" sz="1800">
                <a:solidFill>
                  <a:srgbClr val="FF0000"/>
                </a:solidFill>
              </a:rPr>
              <a:t>reduce programs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input: a list of “(key, {values})” grouped together from the mapper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output: whatever</a:t>
            </a:r>
            <a:endParaRPr/>
          </a:p>
          <a:p>
            <a:pPr indent="-1714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Both can do arbitrary computations on the input data as long as the basic structure is followed</a:t>
            </a:r>
            <a:endParaRPr/>
          </a:p>
        </p:txBody>
      </p:sp>
      <p:sp>
        <p:nvSpPr>
          <p:cNvPr id="370" name="Google Shape;370;p30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371" name="Google Shape;371;p30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Other Programming Frameworks</a:t>
            </a:r>
            <a:endParaRPr/>
          </a:p>
        </p:txBody>
      </p:sp>
      <p:sp>
        <p:nvSpPr>
          <p:cNvPr id="377" name="Google Shape;377;p31"/>
          <p:cNvSpPr txBox="1"/>
          <p:nvPr>
            <p:ph idx="1" type="body"/>
          </p:nvPr>
        </p:nvSpPr>
        <p:spPr>
          <a:xfrm>
            <a:off x="182880" y="1097280"/>
            <a:ext cx="8961120" cy="5227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25755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/>
              <a:t>Many different programming frameworks suitable for different applications</a:t>
            </a:r>
            <a:endParaRPr/>
          </a:p>
          <a:p>
            <a:pPr indent="-272415" lvl="1" marL="742950" rtl="0" algn="l">
              <a:lnSpc>
                <a:spcPct val="14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Trying to address different limitations of vanilla Hadoop or other MapReduce-based platforms </a:t>
            </a:r>
            <a:endParaRPr/>
          </a:p>
          <a:p>
            <a:pPr indent="-325755" lvl="0" marL="342900" rtl="0" algn="l">
              <a:lnSpc>
                <a:spcPct val="14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/>
              <a:t>Spark:</a:t>
            </a:r>
            <a:endParaRPr sz="1800"/>
          </a:p>
          <a:p>
            <a:pPr indent="-260032" lvl="1" marL="742950" rtl="0" algn="l">
              <a:lnSpc>
                <a:spcPct val="14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Based on Resilient Distributed Memory (RDD)</a:t>
            </a:r>
            <a:endParaRPr/>
          </a:p>
          <a:p>
            <a:pPr indent="-272415" lvl="1" marL="742950" rtl="0" algn="l">
              <a:lnSpc>
                <a:spcPct val="14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All in-memory, much more efficient; Uses Scala, Python, Java for programming</a:t>
            </a:r>
            <a:endParaRPr/>
          </a:p>
          <a:p>
            <a:pPr indent="-325755" lvl="0" marL="342900" rtl="0" algn="l">
              <a:lnSpc>
                <a:spcPct val="14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/>
              <a:t>Hive</a:t>
            </a:r>
            <a:endParaRPr/>
          </a:p>
          <a:p>
            <a:pPr indent="-272415" lvl="1" marL="742950" rtl="0" algn="l">
              <a:lnSpc>
                <a:spcPct val="14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SQL-like interface on top of Hadoop, originally from Facebook</a:t>
            </a:r>
            <a:endParaRPr/>
          </a:p>
          <a:p>
            <a:pPr indent="-325755" lvl="0" marL="342900" rtl="0" algn="l">
              <a:lnSpc>
                <a:spcPct val="14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/>
              <a:t>Apache HBase</a:t>
            </a:r>
            <a:endParaRPr sz="1800"/>
          </a:p>
          <a:p>
            <a:pPr indent="-260032" lvl="1" marL="742950" rtl="0" algn="l">
              <a:lnSpc>
                <a:spcPct val="14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NoSQL column oriented DB – sometimes also called key-value store</a:t>
            </a:r>
            <a:endParaRPr/>
          </a:p>
          <a:p>
            <a:pPr indent="-272415" lvl="1" marL="742950" rtl="0" algn="l">
              <a:lnSpc>
                <a:spcPct val="14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Random read/write very large tables (like SQL) on top of Hadoop/HDFS</a:t>
            </a:r>
            <a:endParaRPr/>
          </a:p>
          <a:p>
            <a:pPr indent="-272415" lvl="1" marL="742950" rtl="0" algn="l">
              <a:lnSpc>
                <a:spcPct val="14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Modeled after Google BigTable</a:t>
            </a:r>
            <a:endParaRPr sz="1400"/>
          </a:p>
          <a:p>
            <a:pPr indent="-325755" lvl="0" marL="342900" rtl="0" algn="l">
              <a:lnSpc>
                <a:spcPct val="14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/>
              <a:t>High-performance Computing (</a:t>
            </a:r>
            <a:r>
              <a:rPr lang="en-US" sz="1800"/>
              <a:t>HPC) Systems</a:t>
            </a:r>
            <a:endParaRPr/>
          </a:p>
          <a:p>
            <a:pPr indent="-272415" lvl="1" marL="742950" rtl="0" algn="l">
              <a:lnSpc>
                <a:spcPct val="14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More expressive and complex, but a lot more efficient</a:t>
            </a:r>
            <a:endParaRPr/>
          </a:p>
          <a:p>
            <a:pPr indent="-325755" lvl="0" marL="342900" rtl="0" algn="l">
              <a:lnSpc>
                <a:spcPct val="14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/>
              <a:t>Apache</a:t>
            </a:r>
            <a:r>
              <a:rPr lang="en-US" sz="1800"/>
              <a:t> Storm, Spark Streaming</a:t>
            </a:r>
            <a:endParaRPr/>
          </a:p>
          <a:p>
            <a:pPr indent="-272415" lvl="1" marL="742950" rtl="0" algn="l">
              <a:lnSpc>
                <a:spcPct val="14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Focused on handling real-time streaming data</a:t>
            </a:r>
            <a:endParaRPr/>
          </a:p>
          <a:p>
            <a:pPr indent="-325755" lvl="0" marL="342900" rtl="0" algn="l">
              <a:lnSpc>
                <a:spcPct val="14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/>
              <a:t>Giraph, GraphLab, GraphX</a:t>
            </a:r>
            <a:endParaRPr sz="1800"/>
          </a:p>
          <a:p>
            <a:pPr indent="-272415" lvl="1" marL="742950" rtl="0" algn="l">
              <a:lnSpc>
                <a:spcPct val="14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Graph processing systems</a:t>
            </a:r>
            <a:endParaRPr sz="1800"/>
          </a:p>
        </p:txBody>
      </p:sp>
      <p:sp>
        <p:nvSpPr>
          <p:cNvPr id="378" name="Google Shape;378;p31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379" name="Google Shape;379;p31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vs Renting</a:t>
            </a:r>
            <a:endParaRPr/>
          </a:p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317182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Building infrastructure vs cloud computing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Building infrastructure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Buy hardware (network, storage)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Update hardware when it becomes obsolete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Cost of owning hardware (e.g., data center)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How do you estimate the size of your hardware?</a:t>
            </a:r>
            <a:endParaRPr/>
          </a:p>
          <a:p>
            <a:pPr indent="-317182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Difficult to estimate future demands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Administering</a:t>
            </a:r>
            <a:endParaRPr/>
          </a:p>
          <a:p>
            <a:pPr indent="-317182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Installing, tweaking, maintaining software stack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Building infrastructure requires time and capital investments</a:t>
            </a:r>
            <a:endParaRPr/>
          </a:p>
          <a:p>
            <a:pPr indent="-317182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Especially at the beginning when there aren’t revenues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Cloud computing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Pay for what you use (low capital investment)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Get the systems with a click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No need to estimate a multi-year resource plan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Pick machines that suit your application and data requirements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Bigtable/Key-Value Stores</a:t>
            </a:r>
            <a:endParaRPr/>
          </a:p>
        </p:txBody>
      </p:sp>
      <p:sp>
        <p:nvSpPr>
          <p:cNvPr id="385" name="Google Shape;385;p32"/>
          <p:cNvSpPr txBox="1"/>
          <p:nvPr>
            <p:ph idx="1" type="body"/>
          </p:nvPr>
        </p:nvSpPr>
        <p:spPr>
          <a:xfrm>
            <a:off x="182880" y="1097280"/>
            <a:ext cx="8961120" cy="4910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MapReduce and other</a:t>
            </a:r>
            <a:r>
              <a:rPr lang="en-US" sz="1800"/>
              <a:t> analytics frameworks are great for batch processing of data</a:t>
            </a:r>
            <a:endParaRPr sz="1800"/>
          </a:p>
          <a:p>
            <a:pPr indent="0" lvl="3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</a:t>
            </a:r>
            <a:r>
              <a:rPr lang="en-US" sz="1800"/>
              <a:t>nother use case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Very large-scale web applications that need real-time access with few ms latencies</a:t>
            </a:r>
            <a:endParaRPr/>
          </a:p>
          <a:p>
            <a:pPr indent="-139700" lvl="3" marL="1600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Google </a:t>
            </a:r>
            <a:r>
              <a:rPr lang="en-US" sz="1800"/>
              <a:t>Bigtable</a:t>
            </a:r>
            <a:endParaRPr sz="1800"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Open source implementation: HBase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Think of it as a very large distributed hash table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Support “put” and “get” operations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With some additional support to deal with versions </a:t>
            </a:r>
            <a:endParaRPr/>
          </a:p>
          <a:p>
            <a:pPr indent="-127000" lvl="3" marL="1600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Much ongoing work on these systems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Issues with “consistency” and “performance” quite challenging</a:t>
            </a:r>
            <a:endParaRPr/>
          </a:p>
        </p:txBody>
      </p:sp>
      <p:sp>
        <p:nvSpPr>
          <p:cNvPr id="386" name="Google Shape;386;p32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387" name="Google Shape;387;p32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Technologies behind cloud computing</a:t>
            </a:r>
            <a:endParaRPr sz="1300"/>
          </a:p>
          <a:p>
            <a:pPr indent="-285750" lvl="1" marL="742950" rtl="0" algn="l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Data centers</a:t>
            </a:r>
            <a:endParaRPr/>
          </a:p>
          <a:p>
            <a:pPr indent="-285750" lvl="1" marL="742950" rtl="0" algn="l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Virtualization</a:t>
            </a:r>
            <a:endParaRPr/>
          </a:p>
          <a:p>
            <a:pPr indent="-285750" lvl="1" marL="742950" rtl="0" algn="l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Programming Frameworks</a:t>
            </a:r>
            <a:endParaRPr/>
          </a:p>
          <a:p>
            <a:pPr indent="-342900" lvl="0" marL="342900" rtl="0" algn="l">
              <a:spcBef>
                <a:spcPts val="1580"/>
              </a:spcBef>
              <a:spcAft>
                <a:spcPts val="0"/>
              </a:spcAft>
              <a:buClr>
                <a:srgbClr val="FF0000"/>
              </a:buClr>
              <a:buSzPts val="2500"/>
              <a:buChar char="•"/>
            </a:pPr>
            <a:r>
              <a:rPr lang="en-US" sz="2500">
                <a:solidFill>
                  <a:srgbClr val="FF0000"/>
                </a:solidFill>
              </a:rPr>
              <a:t>Challenges and Opportunities</a:t>
            </a:r>
            <a:endParaRPr/>
          </a:p>
        </p:txBody>
      </p:sp>
      <p:sp>
        <p:nvSpPr>
          <p:cNvPr id="393" name="Google Shape;393;p3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Outline</a:t>
            </a:r>
            <a:endParaRPr/>
          </a:p>
        </p:txBody>
      </p:sp>
      <p:sp>
        <p:nvSpPr>
          <p:cNvPr id="394" name="Google Shape;394;p33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395" name="Google Shape;395;p33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Challenges and </a:t>
            </a:r>
            <a:r>
              <a:rPr lang="en-US"/>
              <a:t>Opportunities</a:t>
            </a:r>
            <a:endParaRPr/>
          </a:p>
        </p:txBody>
      </p:sp>
      <p:sp>
        <p:nvSpPr>
          <p:cNvPr id="402" name="Google Shape;402;p34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Using</a:t>
            </a:r>
            <a:r>
              <a:rPr lang="en-US" sz="2400"/>
              <a:t> cloud computing means dependence on others and that could possibly limit flexibility and innovation:</a:t>
            </a:r>
            <a:endParaRPr/>
          </a:p>
          <a:p>
            <a:pPr indent="-285750" lvl="1" marL="742950" rtl="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The others are likely become the bigger Internet companies like AWS, Google and IBM, who may monopolise the market </a:t>
            </a:r>
            <a:endParaRPr/>
          </a:p>
          <a:p>
            <a:pPr indent="0" lvl="0" marL="742950" rtl="0" algn="l">
              <a:spcBef>
                <a:spcPts val="37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Security is an issue:</a:t>
            </a:r>
            <a:endParaRPr/>
          </a:p>
          <a:p>
            <a:pPr indent="-285750" lvl="1" marL="742950" rtl="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U</a:t>
            </a:r>
            <a:r>
              <a:rPr lang="en-US" sz="2200"/>
              <a:t>nclear how safe outsourced data is</a:t>
            </a:r>
            <a:endParaRPr sz="2200"/>
          </a:p>
          <a:p>
            <a:pPr indent="-285750" lvl="1" marL="742950" rtl="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Unclear when using these services ownership of data</a:t>
            </a:r>
            <a:r>
              <a:rPr lang="en-US" sz="2200"/>
              <a:t> is not always clear</a:t>
            </a:r>
            <a:endParaRPr/>
          </a:p>
          <a:p>
            <a:pPr indent="0" lvl="0" marL="342900" rtl="0" algn="l">
              <a:spcBef>
                <a:spcPts val="408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There are also issues relating to policy and access: </a:t>
            </a:r>
            <a:endParaRPr/>
          </a:p>
          <a:p>
            <a:pPr indent="-285750" lvl="1" marL="742950" rtl="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If your data is stored abroad whose policy do you adhere to? </a:t>
            </a:r>
            <a:endParaRPr/>
          </a:p>
          <a:p>
            <a:pPr indent="-228600" lvl="2" marL="1143000" rtl="0" algn="l"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/>
              <a:t>To deal with government restrictions (e.g., export restrictions), cloud providers will now ensure your data is stored within your country’s borders</a:t>
            </a:r>
            <a:endParaRPr/>
          </a:p>
          <a:p>
            <a:pPr indent="-285750" lvl="1" marL="742950" rtl="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What happens if the remote server goes down? </a:t>
            </a:r>
            <a:endParaRPr/>
          </a:p>
          <a:p>
            <a:pPr indent="-228600" lvl="2" marL="1143000" rtl="0" algn="l"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/>
              <a:t>How will you then access files? </a:t>
            </a:r>
            <a:endParaRPr/>
          </a:p>
          <a:p>
            <a:pPr indent="-285750" lvl="1" marL="742950" rtl="0" algn="l">
              <a:spcBef>
                <a:spcPts val="37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There have been cases of users being locked out of accounts and losing access to data</a:t>
            </a:r>
            <a:endParaRPr/>
          </a:p>
        </p:txBody>
      </p:sp>
      <p:sp>
        <p:nvSpPr>
          <p:cNvPr id="403" name="Google Shape;403;p34"/>
          <p:cNvSpPr txBox="1"/>
          <p:nvPr/>
        </p:nvSpPr>
        <p:spPr>
          <a:xfrm>
            <a:off x="381000" y="6324600"/>
            <a:ext cx="3657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From Dr. Mehmet Gunes, U. Nevada Reno</a:t>
            </a:r>
            <a:endParaRPr/>
          </a:p>
        </p:txBody>
      </p:sp>
      <p:sp>
        <p:nvSpPr>
          <p:cNvPr id="404" name="Google Shape;404;p34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405" name="Google Shape;405;p3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000"/>
              <a:t>Advantages of Cloud Computing</a:t>
            </a:r>
            <a:endParaRPr sz="4000"/>
          </a:p>
        </p:txBody>
      </p:sp>
      <p:sp>
        <p:nvSpPr>
          <p:cNvPr id="411" name="Google Shape;411;p3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Lower computer costs: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You do not need a high-powered and high-priced computer to run cloud computing's web-based applications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Since applications run in the cloud, your desktop PC does not need the processing power or hard disk space demanded by traditional desktop software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When you are using web-based applications, your PC can be less expensive, with a smaller hard disk, less memory, more efficient processor … </a:t>
            </a:r>
            <a:endParaRPr/>
          </a:p>
        </p:txBody>
      </p:sp>
      <p:sp>
        <p:nvSpPr>
          <p:cNvPr id="412" name="Google Shape;412;p35"/>
          <p:cNvSpPr txBox="1"/>
          <p:nvPr/>
        </p:nvSpPr>
        <p:spPr>
          <a:xfrm>
            <a:off x="381000" y="6324600"/>
            <a:ext cx="3657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From Dr. Mehmet Gunes, U. Nevada Reno</a:t>
            </a:r>
            <a:endParaRPr/>
          </a:p>
        </p:txBody>
      </p:sp>
      <p:sp>
        <p:nvSpPr>
          <p:cNvPr id="413" name="Google Shape;413;p35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414" name="Google Shape;414;p3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000"/>
              <a:t>Advantages of Cloud Computing</a:t>
            </a:r>
            <a:endParaRPr sz="4000"/>
          </a:p>
        </p:txBody>
      </p:sp>
      <p:sp>
        <p:nvSpPr>
          <p:cNvPr id="420" name="Google Shape;420;p36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Improved performance: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With few large programs hogging your computer's memory, you will see better performance from your PC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Computers in a cloud computing system boot and run faster because they have fewer programs and processes loaded into memory …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Reduced software costs: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Instead of purchasing expensive software applications, you can get most of what you need for free-ish!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most cloud computing applications today, such as the Google Docs suite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better than paying for similar commercial software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which alone may be justification for switching to cloud applications</a:t>
            </a:r>
            <a:endParaRPr sz="1800"/>
          </a:p>
        </p:txBody>
      </p:sp>
      <p:sp>
        <p:nvSpPr>
          <p:cNvPr id="421" name="Google Shape;421;p36"/>
          <p:cNvSpPr txBox="1"/>
          <p:nvPr/>
        </p:nvSpPr>
        <p:spPr>
          <a:xfrm>
            <a:off x="381000" y="6324600"/>
            <a:ext cx="3657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From Dr. Mehmet Gunes, U. Nevada Reno</a:t>
            </a:r>
            <a:endParaRPr/>
          </a:p>
        </p:txBody>
      </p:sp>
      <p:sp>
        <p:nvSpPr>
          <p:cNvPr id="422" name="Google Shape;422;p36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423" name="Google Shape;423;p3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000"/>
              <a:t>Advantages of Cloud Computing</a:t>
            </a:r>
            <a:endParaRPr sz="4000"/>
          </a:p>
        </p:txBody>
      </p:sp>
      <p:sp>
        <p:nvSpPr>
          <p:cNvPr id="429" name="Google Shape;429;p37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Instant software updates: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Another advantage to cloud computing is that you are no longer faced with choosing between obsolete software and high upgrade costs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When the application is web-based, updates happen automatically </a:t>
            </a:r>
            <a:endParaRPr/>
          </a:p>
          <a:p>
            <a:pPr indent="-2286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available the next time you log into the cloud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When you access a web-based application, you get the latest version </a:t>
            </a:r>
            <a:endParaRPr/>
          </a:p>
          <a:p>
            <a:pPr indent="-2286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without needing to pay for or download an upgrade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With Docker or VMs, can package software to run on any platform that supports virtualization</a:t>
            </a:r>
            <a:endParaRPr/>
          </a:p>
          <a:p>
            <a:pPr indent="-1270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Improved document format compatibility.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You do not have to worry about the documents you create on your machine being compatible with other users' applications or OSes</a:t>
            </a:r>
            <a:endParaRPr sz="20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There are potentially no format incompatibilities when everyone is sharing documents and applications in the cloud</a:t>
            </a:r>
            <a:endParaRPr sz="2000"/>
          </a:p>
        </p:txBody>
      </p:sp>
      <p:sp>
        <p:nvSpPr>
          <p:cNvPr id="430" name="Google Shape;430;p37"/>
          <p:cNvSpPr txBox="1"/>
          <p:nvPr/>
        </p:nvSpPr>
        <p:spPr>
          <a:xfrm>
            <a:off x="381000" y="6324600"/>
            <a:ext cx="3657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From Dr. Mehmet Gunes, U. Nevada Reno</a:t>
            </a:r>
            <a:endParaRPr/>
          </a:p>
        </p:txBody>
      </p:sp>
      <p:sp>
        <p:nvSpPr>
          <p:cNvPr id="431" name="Google Shape;431;p37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432" name="Google Shape;432;p3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000"/>
              <a:t>Advantages of Cloud Computing</a:t>
            </a:r>
            <a:endParaRPr sz="4000"/>
          </a:p>
        </p:txBody>
      </p:sp>
      <p:sp>
        <p:nvSpPr>
          <p:cNvPr id="438" name="Google Shape;438;p38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56235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Unlimited storage capacity:</a:t>
            </a:r>
            <a:endParaRPr/>
          </a:p>
          <a:p>
            <a:pPr indent="-297180" lvl="1" marL="74295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Cloud computing offers virtually limitless storage. </a:t>
            </a:r>
            <a:endParaRPr/>
          </a:p>
          <a:p>
            <a:pPr indent="-297180" lvl="1" marL="74295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Your computer's current 1 Tbyte hard drive is small compared to the hundreds of Pbytes available in the cloud.</a:t>
            </a:r>
            <a:endParaRPr/>
          </a:p>
          <a:p>
            <a:pPr indent="-356235" lvl="0" marL="34290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Increased data reliability:</a:t>
            </a:r>
            <a:endParaRPr/>
          </a:p>
          <a:p>
            <a:pPr indent="-297180" lvl="1" marL="74295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Unlike desktop computing, in which a hard disk can crash and destroy all your valuable data, a computer crashing in the cloud should not affect the storage of your data.</a:t>
            </a:r>
            <a:endParaRPr/>
          </a:p>
          <a:p>
            <a:pPr indent="-238125" lvl="2" marL="114300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if your personal computer crashes, all your data is still out there in the cloud, still accessible</a:t>
            </a:r>
            <a:endParaRPr/>
          </a:p>
          <a:p>
            <a:pPr indent="-297180" lvl="1" marL="74295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In a world where few individual users back up their data on a regular basis, cloud computing is a data-safe computing platform</a:t>
            </a:r>
            <a:endParaRPr sz="2400"/>
          </a:p>
        </p:txBody>
      </p:sp>
      <p:sp>
        <p:nvSpPr>
          <p:cNvPr id="439" name="Google Shape;439;p38"/>
          <p:cNvSpPr txBox="1"/>
          <p:nvPr/>
        </p:nvSpPr>
        <p:spPr>
          <a:xfrm>
            <a:off x="381000" y="6324600"/>
            <a:ext cx="3657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From Dr. Mehmet Gunes, U. Nevada Reno</a:t>
            </a:r>
            <a:endParaRPr/>
          </a:p>
        </p:txBody>
      </p:sp>
      <p:sp>
        <p:nvSpPr>
          <p:cNvPr id="440" name="Google Shape;440;p38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441" name="Google Shape;441;p38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000"/>
              <a:t>Advantages of Cloud Computing</a:t>
            </a:r>
            <a:endParaRPr sz="4000"/>
          </a:p>
        </p:txBody>
      </p:sp>
      <p:sp>
        <p:nvSpPr>
          <p:cNvPr id="447" name="Google Shape;447;p39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Universal document access: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That is not a problem with cloud computing, because you do not take your documents with you.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Instead, they stay in the cloud, and you can access them whenever you have a computer and an Internet connection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Documents are instantly available from wherever you are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Latest version availability: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When you edit a document at home, that edited version is what you see when you access the document at work.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The cloud always hosts the latest version of your documents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as long as you are connected, you are not in danger of having an outdated version</a:t>
            </a:r>
            <a:endParaRPr sz="1800"/>
          </a:p>
        </p:txBody>
      </p:sp>
      <p:sp>
        <p:nvSpPr>
          <p:cNvPr id="448" name="Google Shape;448;p39"/>
          <p:cNvSpPr txBox="1"/>
          <p:nvPr/>
        </p:nvSpPr>
        <p:spPr>
          <a:xfrm>
            <a:off x="381000" y="6324600"/>
            <a:ext cx="3657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From Dr. Mehmet Gunes, U. Nevada Reno</a:t>
            </a:r>
            <a:endParaRPr/>
          </a:p>
        </p:txBody>
      </p:sp>
      <p:sp>
        <p:nvSpPr>
          <p:cNvPr id="449" name="Google Shape;449;p39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450" name="Google Shape;450;p39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000"/>
              <a:t>Advantages of Cloud Computing</a:t>
            </a:r>
            <a:endParaRPr sz="4000"/>
          </a:p>
        </p:txBody>
      </p:sp>
      <p:sp>
        <p:nvSpPr>
          <p:cNvPr id="456" name="Google Shape;456;p40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Easier group collaboration: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Sharing documents leads directly to better collaboration.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Many users do this as it is an important advantages of cloud computing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multiple users can collaborate easily on documents and projects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Built-in revision control system, sort of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Device independence.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You are no longer tethered to a single computer or network.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Changes to computers, applications and documents follow you through the cloud.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Move to another (maybe portable) device, and your applications and documents are still available.</a:t>
            </a:r>
            <a:endParaRPr/>
          </a:p>
        </p:txBody>
      </p:sp>
      <p:sp>
        <p:nvSpPr>
          <p:cNvPr id="457" name="Google Shape;457;p40"/>
          <p:cNvSpPr txBox="1"/>
          <p:nvPr/>
        </p:nvSpPr>
        <p:spPr>
          <a:xfrm>
            <a:off x="381000" y="6324600"/>
            <a:ext cx="3657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From Dr. Mehmet Gunes, U. Nevada Reno</a:t>
            </a:r>
            <a:endParaRPr/>
          </a:p>
        </p:txBody>
      </p:sp>
      <p:sp>
        <p:nvSpPr>
          <p:cNvPr id="458" name="Google Shape;458;p40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459" name="Google Shape;459;p40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Disadvantages of Cloud Computing</a:t>
            </a:r>
            <a:endParaRPr sz="3600"/>
          </a:p>
        </p:txBody>
      </p:sp>
      <p:sp>
        <p:nvSpPr>
          <p:cNvPr id="465" name="Google Shape;465;p41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Requires a constant Internet connection: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Cloud computing is impossible if you cannot connect to the Internet.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Since you use the Internet to connect to both your applications and documents, if you do not have an Internet connection you cannot access anything, even your own documents.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 dead Internet connection means no work and in areas where Internet connections are few or inherently unreliable, this could be a deal-breaker. </a:t>
            </a:r>
            <a:endParaRPr/>
          </a:p>
        </p:txBody>
      </p:sp>
      <p:sp>
        <p:nvSpPr>
          <p:cNvPr id="466" name="Google Shape;466;p41"/>
          <p:cNvSpPr txBox="1"/>
          <p:nvPr/>
        </p:nvSpPr>
        <p:spPr>
          <a:xfrm>
            <a:off x="381000" y="6324600"/>
            <a:ext cx="3657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From Dr. Mehmet Gunes, U. Nevada Reno</a:t>
            </a:r>
            <a:endParaRPr/>
          </a:p>
        </p:txBody>
      </p:sp>
      <p:sp>
        <p:nvSpPr>
          <p:cNvPr id="467" name="Google Shape;467;p41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468" name="Google Shape;468;p41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idx="1" type="body"/>
          </p:nvPr>
        </p:nvSpPr>
        <p:spPr>
          <a:xfrm>
            <a:off x="152400" y="990600"/>
            <a:ext cx="8839200" cy="53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2422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Basic ideas of cloud computing have been around for a long time (going back to 1960’s)</a:t>
            </a:r>
            <a:endParaRPr sz="1800"/>
          </a:p>
          <a:p>
            <a:pPr indent="-277177" lvl="1" marL="74295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Mainframes + thin clients (more by necessity)</a:t>
            </a:r>
            <a:endParaRPr/>
          </a:p>
          <a:p>
            <a:pPr indent="-277177" lvl="1" marL="74295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Grid computing a few year ago</a:t>
            </a:r>
            <a:endParaRPr/>
          </a:p>
          <a:p>
            <a:pPr indent="-277177" lvl="1" marL="74295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Peer-to-peer architecture</a:t>
            </a:r>
            <a:endParaRPr/>
          </a:p>
          <a:p>
            <a:pPr indent="-277177" lvl="1" marL="74295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Client-server models (Web 1.0 and 2.0)</a:t>
            </a:r>
            <a:endParaRPr/>
          </a:p>
          <a:p>
            <a:pPr indent="-277177" lvl="1" marL="74295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Cloud computing</a:t>
            </a:r>
            <a:endParaRPr/>
          </a:p>
          <a:p>
            <a:pPr indent="-332422" lvl="0" marL="342900" rtl="0" algn="l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/>
              <a:t>But it finally works</a:t>
            </a:r>
            <a:endParaRPr/>
          </a:p>
          <a:p>
            <a:pPr indent="-277177" lvl="1" marL="74295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Why now?</a:t>
            </a:r>
            <a:endParaRPr sz="1800"/>
          </a:p>
          <a:p>
            <a:pPr indent="-220027" lvl="2" marL="114300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/>
              <a:t>A convergence of several key technologies over the last few years</a:t>
            </a:r>
            <a:endParaRPr sz="1800"/>
          </a:p>
          <a:p>
            <a:pPr indent="-220027" lvl="2" marL="114300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/>
              <a:t>E.g., OS virtualization, large data centers, decreasing hardware costs, big data frameworks </a:t>
            </a:r>
            <a:endParaRPr sz="1500"/>
          </a:p>
          <a:p>
            <a:pPr indent="-277177" lvl="1" marL="74295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Does it really?</a:t>
            </a:r>
            <a:endParaRPr sz="1800"/>
          </a:p>
          <a:p>
            <a:pPr indent="-220027" lvl="2" marL="114300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/>
              <a:t>Yes, but still many growing pains</a:t>
            </a:r>
            <a:endParaRPr/>
          </a:p>
        </p:txBody>
      </p:sp>
      <p:sp>
        <p:nvSpPr>
          <p:cNvPr id="49" name="Google Shape;49;p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Cloud Computing</a:t>
            </a:r>
            <a:endParaRPr/>
          </a:p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Disadvantages of Cloud Computing</a:t>
            </a:r>
            <a:endParaRPr sz="3600"/>
          </a:p>
        </p:txBody>
      </p:sp>
      <p:sp>
        <p:nvSpPr>
          <p:cNvPr id="474" name="Google Shape;474;p42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Does not work well with low-speed connections: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Similarly, a low-speed Internet connection, such as that found with dial-up services, makes cloud computing painful at best and often impossible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Web-based applications require a lot of bandwidth to download, as do large documents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Features might be limited: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This situation has been changing, but many web-based applications simply are not as full-featured as their desktop-based applications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For example, you can still do a lot more with Microsoft PowerPoint than with Google Presentation's web-based offering</a:t>
            </a:r>
            <a:endParaRPr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475" name="Google Shape;475;p42"/>
          <p:cNvSpPr txBox="1"/>
          <p:nvPr/>
        </p:nvSpPr>
        <p:spPr>
          <a:xfrm>
            <a:off x="381000" y="6324600"/>
            <a:ext cx="3657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From Dr. Mehmet Gunes, U. Nevada Reno</a:t>
            </a:r>
            <a:endParaRPr/>
          </a:p>
        </p:txBody>
      </p:sp>
      <p:sp>
        <p:nvSpPr>
          <p:cNvPr id="476" name="Google Shape;476;p42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477" name="Google Shape;477;p4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Disadvantages of Cloud Computing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4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Can be slow: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Even with a fast connection, web-based applications can sometimes be slower than accessing a similar software program on your desktop PC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Everything about the program, from the interface to the current document, has to be sent back and forth from your computer to the computers in the cloud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If the cloud servers happen to be backed up at that moment, or if the Internet is having a slow day, you would not get the instantaneous access you might expect from desktop applications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3"/>
          <p:cNvSpPr txBox="1"/>
          <p:nvPr/>
        </p:nvSpPr>
        <p:spPr>
          <a:xfrm>
            <a:off x="381000" y="6324600"/>
            <a:ext cx="3657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From Dr. Mehmet Gunes, U. Nevada Reno</a:t>
            </a:r>
            <a:endParaRPr/>
          </a:p>
        </p:txBody>
      </p:sp>
      <p:sp>
        <p:nvSpPr>
          <p:cNvPr id="485" name="Google Shape;485;p43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486" name="Google Shape;486;p4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Disadvantages of Cloud Computing</a:t>
            </a:r>
            <a:endParaRPr sz="3600"/>
          </a:p>
        </p:txBody>
      </p:sp>
      <p:sp>
        <p:nvSpPr>
          <p:cNvPr id="492" name="Google Shape;492;p44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 Stored data might not be secure: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With cloud computing, all your data is stored on the cloud 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How secure is the cloud?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Can unauthorized users gain access to your confidential data?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Stored data can be lost: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Theoretically, data stored in the cloud is safe, replicated across multiple machines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But on the off chance that your data goes missing, you have no physical or local backup.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Put simply, relying on the cloud puts you at risk if the cloud lets you down</a:t>
            </a:r>
            <a:endParaRPr/>
          </a:p>
        </p:txBody>
      </p:sp>
      <p:sp>
        <p:nvSpPr>
          <p:cNvPr id="493" name="Google Shape;493;p44"/>
          <p:cNvSpPr txBox="1"/>
          <p:nvPr/>
        </p:nvSpPr>
        <p:spPr>
          <a:xfrm>
            <a:off x="381000" y="6324600"/>
            <a:ext cx="3657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From Dr. Mehmet Gunes, U. Nevada Reno</a:t>
            </a:r>
            <a:endParaRPr/>
          </a:p>
        </p:txBody>
      </p:sp>
      <p:sp>
        <p:nvSpPr>
          <p:cNvPr id="494" name="Google Shape;494;p44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495" name="Google Shape;495;p4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Disadvantages of Cloud Computing</a:t>
            </a:r>
            <a:endParaRPr sz="3600"/>
          </a:p>
        </p:txBody>
      </p:sp>
      <p:sp>
        <p:nvSpPr>
          <p:cNvPr id="501" name="Google Shape;501;p4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/>
              <a:t> HPC Systems:</a:t>
            </a:r>
            <a:endParaRPr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Not clear that you can run compute-intensive HPC applications that use MPI or OpenMP</a:t>
            </a:r>
            <a:endParaRPr sz="2400"/>
          </a:p>
          <a:p>
            <a:pPr indent="-228600" lvl="2" marL="114300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This may be changing, but issue is still low-latency, high-bandwidth interconnect, and more recently, accelerators</a:t>
            </a:r>
            <a:endParaRPr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Scheduling is important with this type of application</a:t>
            </a:r>
            <a:endParaRPr/>
          </a:p>
          <a:p>
            <a:pPr indent="-228600" lvl="2" marL="114300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as you want all the VMs to be co-located to minimize communication latency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/>
              <a:t>General Concerns:</a:t>
            </a:r>
            <a:endParaRPr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Each cloud systems uses different protocols and different APIs</a:t>
            </a:r>
            <a:endParaRPr/>
          </a:p>
          <a:p>
            <a:pPr indent="-228600" lvl="2" marL="114300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may not be possible to run applications across different cloud-based systems</a:t>
            </a:r>
            <a:endParaRPr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Amazon has created its own DB system (not SQL 92), and workflow system (many popular workflow systems out there)</a:t>
            </a:r>
            <a:endParaRPr/>
          </a:p>
          <a:p>
            <a:pPr indent="-228600" lvl="2" marL="114300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so your existing applications have to be adapted to execute on these platforms.</a:t>
            </a:r>
            <a:endParaRPr/>
          </a:p>
          <a:p>
            <a:pPr indent="-144780" lvl="1" marL="74295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</p:txBody>
      </p:sp>
      <p:sp>
        <p:nvSpPr>
          <p:cNvPr id="502" name="Google Shape;502;p45"/>
          <p:cNvSpPr txBox="1"/>
          <p:nvPr/>
        </p:nvSpPr>
        <p:spPr>
          <a:xfrm>
            <a:off x="381000" y="6324600"/>
            <a:ext cx="3657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From Dr. Mehmet Gunes, U. Nevada Reno</a:t>
            </a:r>
            <a:endParaRPr/>
          </a:p>
        </p:txBody>
      </p:sp>
      <p:sp>
        <p:nvSpPr>
          <p:cNvPr id="503" name="Google Shape;503;p45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504" name="Google Shape;504;p4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In Summary</a:t>
            </a:r>
            <a:endParaRPr/>
          </a:p>
        </p:txBody>
      </p:sp>
      <p:sp>
        <p:nvSpPr>
          <p:cNvPr id="510" name="Google Shape;510;p46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Three key pieces of cloud computing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Data centers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Increasingly growing in numbers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Many challenges in building them, maintaining them etc..</a:t>
            </a:r>
            <a:endParaRPr/>
          </a:p>
          <a:p>
            <a:pPr indent="-133350" lvl="4" marL="2057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Virtualization</a:t>
            </a:r>
            <a:endParaRPr/>
          </a:p>
          <a:p>
            <a:pPr indent="-146050" lvl="4" marL="205740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t/>
            </a:r>
            <a:endParaRPr sz="1300"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Programming frameworks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Simplest (to explain): just use the virtual machines directly</a:t>
            </a:r>
            <a:endParaRPr/>
          </a:p>
          <a:p>
            <a:pPr indent="-228600" lvl="3" marL="1600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But much harder to manage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Using Hadoop or HBase or … simplifies the programming quite a bit</a:t>
            </a:r>
            <a:endParaRPr/>
          </a:p>
          <a:p>
            <a:pPr indent="-228600" lvl="3" marL="1600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But Hadoop is open source, and managing Hadoop installations not much easier</a:t>
            </a:r>
            <a:endParaRPr/>
          </a:p>
          <a:p>
            <a:pPr indent="-133350" lvl="5" marL="2514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Still many ongoing technical challenges</a:t>
            </a:r>
            <a:endParaRPr/>
          </a:p>
        </p:txBody>
      </p:sp>
      <p:sp>
        <p:nvSpPr>
          <p:cNvPr id="511" name="Google Shape;511;p46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512" name="Google Shape;512;p46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X-as-a-Service</a:t>
            </a:r>
            <a:endParaRPr/>
          </a:p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" name="Google Shape;5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650" y="1937725"/>
            <a:ext cx="4180674" cy="318354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/>
          <p:nvPr>
            <p:ph idx="1" type="body"/>
          </p:nvPr>
        </p:nvSpPr>
        <p:spPr>
          <a:xfrm>
            <a:off x="152400" y="990600"/>
            <a:ext cx="42777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Infrastructure as a service (IaaS)</a:t>
            </a:r>
            <a:endParaRPr/>
          </a:p>
          <a:p>
            <a:pPr indent="-30003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E.g., AWS EC2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You install and maintain OS and applications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Platform as a service (PaaS)</a:t>
            </a:r>
            <a:endParaRPr/>
          </a:p>
          <a:p>
            <a:pPr indent="-30003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Cloud provides OS and programming languages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E.g., Google App engine, Hadoop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Software as a service (SaaS)</a:t>
            </a:r>
            <a:endParaRPr/>
          </a:p>
          <a:p>
            <a:pPr indent="-30003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Cloud provides the application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E.g., Dropbox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XaaS</a:t>
            </a:r>
            <a:endParaRPr/>
          </a:p>
          <a:p>
            <a:pPr indent="-30003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Storage as a service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Marketing as a service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X-as-a-Service</a:t>
            </a:r>
            <a:endParaRPr/>
          </a:p>
        </p:txBody>
      </p:sp>
      <p:sp>
        <p:nvSpPr>
          <p:cNvPr id="66" name="Google Shape;66;p8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67" name="Google Shape;67;p8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" name="Google Shape;6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1295400"/>
            <a:ext cx="6074399" cy="534987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idx="1" type="body"/>
          </p:nvPr>
        </p:nvSpPr>
        <p:spPr>
          <a:xfrm>
            <a:off x="152400" y="990600"/>
            <a:ext cx="55665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Assembling your own software stack can be messy and require work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You can get a software stack with pre-installed OS, libraries, application software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 sz="3200"/>
              <a:t>E.g., p</a:t>
            </a:r>
            <a:r>
              <a:rPr lang="en-US" sz="3200"/>
              <a:t>re-built Hadoop images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/>
          </a:p>
          <a:p>
            <a:pPr indent="-317182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Virtualization solution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VMware or Docker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The software stack comes as a large file with the image of the system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Pre-built images for Hadoop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Hortonworks, Cloudera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ndows Azure Platform" id="75" name="Google Shape;7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725" y="3951704"/>
            <a:ext cx="2868000" cy="39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/>
          <p:nvPr>
            <p:ph type="title"/>
          </p:nvPr>
        </p:nvSpPr>
        <p:spPr>
          <a:xfrm>
            <a:off x="838200" y="76200"/>
            <a:ext cx="7239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Cloud Service Models</a:t>
            </a:r>
            <a:endParaRPr/>
          </a:p>
        </p:txBody>
      </p:sp>
      <p:sp>
        <p:nvSpPr>
          <p:cNvPr id="77" name="Google Shape;77;p9"/>
          <p:cNvSpPr txBox="1"/>
          <p:nvPr>
            <p:ph idx="4294967295" type="sldNum"/>
          </p:nvPr>
        </p:nvSpPr>
        <p:spPr>
          <a:xfrm>
            <a:off x="6553200" y="63404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8" name="Google Shape;78;p9"/>
          <p:cNvSpPr/>
          <p:nvPr/>
        </p:nvSpPr>
        <p:spPr>
          <a:xfrm>
            <a:off x="1447800" y="1066800"/>
            <a:ext cx="2162175" cy="609600"/>
          </a:xfrm>
          <a:prstGeom prst="roundRect">
            <a:avLst>
              <a:gd fmla="val 16667" name="adj"/>
            </a:avLst>
          </a:prstGeom>
          <a:solidFill>
            <a:srgbClr val="2D2D8A"/>
          </a:solidFill>
          <a:ln cap="flat" cmpd="sng" w="25400">
            <a:solidFill>
              <a:srgbClr val="2020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Software as a Service (SaaS)</a:t>
            </a: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4117975" y="1066800"/>
            <a:ext cx="2162175" cy="609600"/>
          </a:xfrm>
          <a:prstGeom prst="roundRect">
            <a:avLst>
              <a:gd fmla="val 16667" name="adj"/>
            </a:avLst>
          </a:prstGeom>
          <a:solidFill>
            <a:srgbClr val="2D2D8A"/>
          </a:solidFill>
          <a:ln cap="flat" cmpd="sng" w="25400">
            <a:solidFill>
              <a:srgbClr val="2020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Platform as a Service (PaaS)</a:t>
            </a: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6705600" y="1066800"/>
            <a:ext cx="2162175" cy="609600"/>
          </a:xfrm>
          <a:prstGeom prst="roundRect">
            <a:avLst>
              <a:gd fmla="val 16667" name="adj"/>
            </a:avLst>
          </a:prstGeom>
          <a:solidFill>
            <a:srgbClr val="2D2D8A"/>
          </a:solidFill>
          <a:ln cap="flat" cmpd="sng" w="25400">
            <a:solidFill>
              <a:srgbClr val="2020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Infrastructure as a Service (IaaS)</a:t>
            </a:r>
            <a:endParaRPr/>
          </a:p>
        </p:txBody>
      </p:sp>
      <p:pic>
        <p:nvPicPr>
          <p:cNvPr id="81" name="Google Shape;8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7888" y="4876800"/>
            <a:ext cx="6157912" cy="1457325"/>
          </a:xfrm>
          <a:prstGeom prst="rect">
            <a:avLst/>
          </a:prstGeom>
          <a:gradFill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pic>
      <p:pic>
        <p:nvPicPr>
          <p:cNvPr id="82" name="Google Shape;8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6775" y="3200400"/>
            <a:ext cx="6157913" cy="1447800"/>
          </a:xfrm>
          <a:prstGeom prst="rect">
            <a:avLst/>
          </a:prstGeom>
          <a:gradFill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pic>
      <p:pic>
        <p:nvPicPr>
          <p:cNvPr id="83" name="Google Shape;8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47888" y="1828800"/>
            <a:ext cx="6157912" cy="1219200"/>
          </a:xfrm>
          <a:prstGeom prst="rect">
            <a:avLst/>
          </a:prstGeom>
          <a:gradFill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pic>
      <p:pic>
        <p:nvPicPr>
          <p:cNvPr descr="Amazon Web Services" id="84" name="Google Shape;84;p9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1463" y="5033963"/>
            <a:ext cx="15621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dicated Server, Managed Hosting &amp; Web Hosting from Rackspace" id="85" name="Google Shape;85;p9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0038" y="5762625"/>
            <a:ext cx="1504950" cy="57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9"/>
          <p:cNvGrpSpPr/>
          <p:nvPr/>
        </p:nvGrpSpPr>
        <p:grpSpPr>
          <a:xfrm>
            <a:off x="55563" y="3200400"/>
            <a:ext cx="2092438" cy="567548"/>
            <a:chOff x="55539" y="3200400"/>
            <a:chExt cx="2092460" cy="567739"/>
          </a:xfrm>
        </p:grpSpPr>
        <p:pic>
          <p:nvPicPr>
            <p:cNvPr descr="App Engine icon" id="87" name="Google Shape;87;p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5539" y="3200401"/>
              <a:ext cx="554061" cy="567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9"/>
            <p:cNvSpPr txBox="1"/>
            <p:nvPr/>
          </p:nvSpPr>
          <p:spPr>
            <a:xfrm>
              <a:off x="761999" y="3200400"/>
              <a:ext cx="1386000" cy="5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500" u="none" cap="none" strike="noStrike">
                  <a:solidFill>
                    <a:schemeClr val="dk1"/>
                  </a:solidFill>
                </a:rPr>
                <a:t>Google App Engine</a:t>
              </a:r>
              <a:endParaRPr sz="500"/>
            </a:p>
          </p:txBody>
        </p:sp>
      </p:grpSp>
      <p:sp>
        <p:nvSpPr>
          <p:cNvPr id="89" name="Google Shape;89;p9"/>
          <p:cNvSpPr/>
          <p:nvPr/>
        </p:nvSpPr>
        <p:spPr>
          <a:xfrm>
            <a:off x="163513" y="2079625"/>
            <a:ext cx="1778000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SalesForce CRM</a:t>
            </a:r>
            <a:endParaRPr/>
          </a:p>
        </p:txBody>
      </p:sp>
      <p:sp>
        <p:nvSpPr>
          <p:cNvPr id="90" name="Google Shape;90;p9"/>
          <p:cNvSpPr/>
          <p:nvPr/>
        </p:nvSpPr>
        <p:spPr>
          <a:xfrm>
            <a:off x="168275" y="2520950"/>
            <a:ext cx="1776413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LotusLive</a:t>
            </a:r>
            <a:endParaRPr/>
          </a:p>
        </p:txBody>
      </p:sp>
      <p:sp>
        <p:nvSpPr>
          <p:cNvPr id="91" name="Google Shape;91;p9"/>
          <p:cNvSpPr txBox="1"/>
          <p:nvPr/>
        </p:nvSpPr>
        <p:spPr>
          <a:xfrm>
            <a:off x="457200" y="6400800"/>
            <a:ext cx="5708650" cy="23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u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Adopted from: Effectively and Securely Using the Cloud Computing Paradigm by peter Mell, Tim Grance</a:t>
            </a:r>
            <a:endParaRPr/>
          </a:p>
        </p:txBody>
      </p:sp>
      <p:sp>
        <p:nvSpPr>
          <p:cNvPr id="92" name="Google Shape;92;p9"/>
          <p:cNvSpPr txBox="1"/>
          <p:nvPr/>
        </p:nvSpPr>
        <p:spPr>
          <a:xfrm>
            <a:off x="228600" y="6400800"/>
            <a:ext cx="7315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From Effectively and Securely Using the Cloud Computing Paradigm by Peter Mell &amp; Tim Grance, NIST</a:t>
            </a:r>
            <a:endParaRPr/>
          </a:p>
        </p:txBody>
      </p:sp>
      <p:sp>
        <p:nvSpPr>
          <p:cNvPr id="93" name="Google Shape;93;p9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>
            <p:ph type="title"/>
          </p:nvPr>
        </p:nvSpPr>
        <p:spPr>
          <a:xfrm>
            <a:off x="990600" y="228600"/>
            <a:ext cx="7239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Different Cloud Computing Layers‏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" name="Google Shape;101;p10"/>
          <p:cNvGrpSpPr/>
          <p:nvPr/>
        </p:nvGrpSpPr>
        <p:grpSpPr>
          <a:xfrm>
            <a:off x="533400" y="1524000"/>
            <a:ext cx="8077200" cy="4596608"/>
            <a:chOff x="685800" y="1524000"/>
            <a:chExt cx="7775575" cy="4216329"/>
          </a:xfrm>
        </p:grpSpPr>
        <p:sp>
          <p:nvSpPr>
            <p:cNvPr id="102" name="Google Shape;102;p10"/>
            <p:cNvSpPr/>
            <p:nvPr/>
          </p:nvSpPr>
          <p:spPr>
            <a:xfrm>
              <a:off x="685800" y="1524000"/>
              <a:ext cx="7775575" cy="4176713"/>
            </a:xfrm>
            <a:prstGeom prst="roundRect">
              <a:avLst>
                <a:gd fmla="val 0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1450" lIns="82925" spcFirstLastPara="1" rIns="82925" wrap="square" tIns="414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3" name="Google Shape;103;p10"/>
            <p:cNvCxnSpPr/>
            <p:nvPr/>
          </p:nvCxnSpPr>
          <p:spPr>
            <a:xfrm flipH="1">
              <a:off x="4143383" y="1531929"/>
              <a:ext cx="38100" cy="4208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10"/>
            <p:cNvCxnSpPr/>
            <p:nvPr/>
          </p:nvCxnSpPr>
          <p:spPr>
            <a:xfrm>
              <a:off x="931862" y="2757487"/>
              <a:ext cx="7312025" cy="158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10"/>
            <p:cNvCxnSpPr/>
            <p:nvPr/>
          </p:nvCxnSpPr>
          <p:spPr>
            <a:xfrm>
              <a:off x="996950" y="3910012"/>
              <a:ext cx="7312025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6" name="Google Shape;106;p10"/>
            <p:cNvSpPr txBox="1"/>
            <p:nvPr/>
          </p:nvSpPr>
          <p:spPr>
            <a:xfrm>
              <a:off x="915988" y="1812926"/>
              <a:ext cx="3063600" cy="8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800" lIns="81625" spcFirstLastPara="1" rIns="81625" wrap="square" tIns="408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Application Service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(SaaS)‏</a:t>
              </a:r>
              <a:endParaRPr b="1" sz="25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07" name="Google Shape;107;p10"/>
            <p:cNvSpPr txBox="1"/>
            <p:nvPr/>
          </p:nvSpPr>
          <p:spPr>
            <a:xfrm>
              <a:off x="984250" y="3119437"/>
              <a:ext cx="3290887" cy="552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800" lIns="81625" spcFirstLastPara="1" rIns="81625" wrap="square" tIns="4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Application Platform</a:t>
              </a:r>
              <a:endParaRPr/>
            </a:p>
          </p:txBody>
        </p:sp>
        <p:cxnSp>
          <p:nvCxnSpPr>
            <p:cNvPr id="108" name="Google Shape;108;p10"/>
            <p:cNvCxnSpPr/>
            <p:nvPr/>
          </p:nvCxnSpPr>
          <p:spPr>
            <a:xfrm>
              <a:off x="915987" y="4789487"/>
              <a:ext cx="7312025" cy="158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9" name="Google Shape;109;p10"/>
            <p:cNvSpPr txBox="1"/>
            <p:nvPr/>
          </p:nvSpPr>
          <p:spPr>
            <a:xfrm>
              <a:off x="1268412" y="3997280"/>
              <a:ext cx="2322600" cy="49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800" lIns="81625" spcFirstLastPara="1" rIns="81625" wrap="square" tIns="4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Server Platform</a:t>
              </a:r>
              <a:endParaRPr/>
            </a:p>
          </p:txBody>
        </p:sp>
        <p:sp>
          <p:nvSpPr>
            <p:cNvPr id="110" name="Google Shape;110;p10"/>
            <p:cNvSpPr txBox="1"/>
            <p:nvPr/>
          </p:nvSpPr>
          <p:spPr>
            <a:xfrm>
              <a:off x="1195387" y="4835434"/>
              <a:ext cx="2563800" cy="5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800" lIns="81625" spcFirstLastPara="1" rIns="81625" wrap="square" tIns="4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Storage Platform</a:t>
              </a:r>
              <a:endParaRPr/>
            </a:p>
          </p:txBody>
        </p:sp>
        <p:sp>
          <p:nvSpPr>
            <p:cNvPr id="111" name="Google Shape;111;p10"/>
            <p:cNvSpPr txBox="1"/>
            <p:nvPr/>
          </p:nvSpPr>
          <p:spPr>
            <a:xfrm>
              <a:off x="4462050" y="5060954"/>
              <a:ext cx="36834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800" lIns="81625" spcFirstLastPara="1" rIns="81625" wrap="square" tIns="4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Amazon S3, Dell, Apple, ...</a:t>
              </a:r>
              <a:endParaRPr/>
            </a:p>
          </p:txBody>
        </p:sp>
        <p:sp>
          <p:nvSpPr>
            <p:cNvPr id="112" name="Google Shape;112;p10"/>
            <p:cNvSpPr txBox="1"/>
            <p:nvPr/>
          </p:nvSpPr>
          <p:spPr>
            <a:xfrm>
              <a:off x="4398348" y="4003671"/>
              <a:ext cx="37740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800" lIns="81625" spcFirstLastPara="1" rIns="81625" wrap="square" tIns="4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3Tera, EC2, SliceHost,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GoGrid, RightScale, Linode</a:t>
              </a:r>
              <a:endParaRPr/>
            </a:p>
          </p:txBody>
        </p:sp>
        <p:sp>
          <p:nvSpPr>
            <p:cNvPr id="113" name="Google Shape;113;p10"/>
            <p:cNvSpPr txBox="1"/>
            <p:nvPr/>
          </p:nvSpPr>
          <p:spPr>
            <a:xfrm>
              <a:off x="4398347" y="2852736"/>
              <a:ext cx="3972300" cy="10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800" lIns="81625" spcFirstLastPara="1" rIns="81625" wrap="square" tIns="4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Google App Engine, Mosso,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Force.com, Engine Yard,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Facebook, Heroku,  AWS</a:t>
              </a:r>
              <a:endParaRPr/>
            </a:p>
          </p:txBody>
        </p:sp>
        <p:sp>
          <p:nvSpPr>
            <p:cNvPr id="114" name="Google Shape;114;p10"/>
            <p:cNvSpPr txBox="1"/>
            <p:nvPr/>
          </p:nvSpPr>
          <p:spPr>
            <a:xfrm>
              <a:off x="4345257" y="1684326"/>
              <a:ext cx="4025700" cy="10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800" lIns="81625" spcFirstLastPara="1" rIns="81625" wrap="square" tIns="4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MS Live/ExchangeLabs, IBM,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Google Apps; Salesforce.com</a:t>
              </a:r>
              <a:endParaRPr sz="2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Quicken Online, Zoho, Cisco</a:t>
              </a:r>
              <a:endParaRPr/>
            </a:p>
          </p:txBody>
        </p:sp>
      </p:grpSp>
      <p:sp>
        <p:nvSpPr>
          <p:cNvPr id="115" name="Google Shape;115;p10"/>
          <p:cNvSpPr txBox="1"/>
          <p:nvPr/>
        </p:nvSpPr>
        <p:spPr>
          <a:xfrm>
            <a:off x="2097088" y="6353175"/>
            <a:ext cx="4632325" cy="388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1450" lIns="82925" spcFirstLastPara="1" rIns="82925" wrap="square" tIns="4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" name="Google Shape;116;p10"/>
          <p:cNvSpPr txBox="1"/>
          <p:nvPr>
            <p:ph idx="4294967295" type="sldNum"/>
          </p:nvPr>
        </p:nvSpPr>
        <p:spPr>
          <a:xfrm>
            <a:off x="6553200" y="63404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7" name="Google Shape;117;p10"/>
          <p:cNvSpPr txBox="1"/>
          <p:nvPr/>
        </p:nvSpPr>
        <p:spPr>
          <a:xfrm>
            <a:off x="381000" y="6324600"/>
            <a:ext cx="3657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From Dr. Mehmet Gunes, U. Nevada Reno</a:t>
            </a:r>
            <a:endParaRPr/>
          </a:p>
        </p:txBody>
      </p:sp>
      <p:sp>
        <p:nvSpPr>
          <p:cNvPr id="118" name="Google Shape;118;p10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</p:spTree>
  </p:cSld>
  <p:clrMapOvr>
    <a:masterClrMapping/>
  </p:clrMapOvr>
  <p:transition spd="med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1"/>
          <p:cNvGrpSpPr/>
          <p:nvPr/>
        </p:nvGrpSpPr>
        <p:grpSpPr>
          <a:xfrm>
            <a:off x="2438400" y="1752600"/>
            <a:ext cx="6324600" cy="4114800"/>
            <a:chOff x="1488" y="1296"/>
            <a:chExt cx="3696" cy="2592"/>
          </a:xfrm>
        </p:grpSpPr>
        <p:sp>
          <p:nvSpPr>
            <p:cNvPr id="125" name="Google Shape;125;p11"/>
            <p:cNvSpPr/>
            <p:nvPr/>
          </p:nvSpPr>
          <p:spPr>
            <a:xfrm>
              <a:off x="1488" y="1296"/>
              <a:ext cx="3696" cy="432"/>
            </a:xfrm>
            <a:prstGeom prst="rect">
              <a:avLst/>
            </a:prstGeom>
            <a:gradFill>
              <a:gsLst>
                <a:gs pos="0">
                  <a:srgbClr val="EB2D4D">
                    <a:alpha val="39607"/>
                  </a:srgbClr>
                </a:gs>
                <a:gs pos="100000">
                  <a:srgbClr val="E943C9">
                    <a:alpha val="39607"/>
                  </a:srgbClr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Services</a:t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488" y="1728"/>
              <a:ext cx="3696" cy="432"/>
            </a:xfrm>
            <a:prstGeom prst="rect">
              <a:avLst/>
            </a:prstGeom>
            <a:gradFill>
              <a:gsLst>
                <a:gs pos="0">
                  <a:srgbClr val="E943C9">
                    <a:alpha val="39607"/>
                  </a:srgbClr>
                </a:gs>
                <a:gs pos="100000">
                  <a:srgbClr val="523EEA">
                    <a:alpha val="39607"/>
                  </a:srgbClr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Application</a:t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1488" y="2160"/>
              <a:ext cx="3696" cy="432"/>
            </a:xfrm>
            <a:prstGeom prst="rect">
              <a:avLst/>
            </a:prstGeom>
            <a:gradFill>
              <a:gsLst>
                <a:gs pos="0">
                  <a:srgbClr val="523EEA">
                    <a:alpha val="39607"/>
                  </a:srgbClr>
                </a:gs>
                <a:gs pos="100000">
                  <a:srgbClr val="2DCADF">
                    <a:alpha val="39607"/>
                  </a:srgbClr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Development</a:t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1488" y="2592"/>
              <a:ext cx="3696" cy="432"/>
            </a:xfrm>
            <a:prstGeom prst="rect">
              <a:avLst/>
            </a:prstGeom>
            <a:gradFill>
              <a:gsLst>
                <a:gs pos="0">
                  <a:srgbClr val="2DCADF">
                    <a:alpha val="39607"/>
                  </a:srgbClr>
                </a:gs>
                <a:gs pos="100000">
                  <a:srgbClr val="1BC748">
                    <a:alpha val="39607"/>
                  </a:srgbClr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Platform</a:t>
              </a:r>
              <a:endParaRPr/>
            </a:p>
          </p:txBody>
        </p:sp>
        <p:sp>
          <p:nvSpPr>
            <p:cNvPr id="129" name="Google Shape;129;p11"/>
            <p:cNvSpPr/>
            <p:nvPr/>
          </p:nvSpPr>
          <p:spPr>
            <a:xfrm>
              <a:off x="1488" y="3024"/>
              <a:ext cx="3696" cy="432"/>
            </a:xfrm>
            <a:prstGeom prst="rect">
              <a:avLst/>
            </a:prstGeom>
            <a:gradFill>
              <a:gsLst>
                <a:gs pos="0">
                  <a:srgbClr val="1BC748">
                    <a:alpha val="39607"/>
                  </a:srgbClr>
                </a:gs>
                <a:gs pos="100000">
                  <a:srgbClr val="EBE229">
                    <a:alpha val="39607"/>
                  </a:srgbClr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Storage</a:t>
              </a: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1488" y="3456"/>
              <a:ext cx="3696" cy="432"/>
            </a:xfrm>
            <a:prstGeom prst="rect">
              <a:avLst/>
            </a:prstGeom>
            <a:gradFill>
              <a:gsLst>
                <a:gs pos="0">
                  <a:srgbClr val="EBE229">
                    <a:alpha val="39607"/>
                  </a:srgbClr>
                </a:gs>
                <a:gs pos="100000">
                  <a:srgbClr val="E95B1B">
                    <a:alpha val="39607"/>
                  </a:srgbClr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Hosting</a:t>
              </a: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1488" y="1296"/>
              <a:ext cx="3696" cy="2592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11"/>
          <p:cNvSpPr txBox="1"/>
          <p:nvPr>
            <p:ph type="title"/>
          </p:nvPr>
        </p:nvSpPr>
        <p:spPr>
          <a:xfrm>
            <a:off x="1066800" y="152400"/>
            <a:ext cx="7239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Cloud Computing Service Layers</a:t>
            </a:r>
            <a:endParaRPr/>
          </a:p>
        </p:txBody>
      </p:sp>
      <p:sp>
        <p:nvSpPr>
          <p:cNvPr id="133" name="Google Shape;133;p11"/>
          <p:cNvSpPr txBox="1"/>
          <p:nvPr/>
        </p:nvSpPr>
        <p:spPr>
          <a:xfrm>
            <a:off x="4343400" y="1295400"/>
            <a:ext cx="4202113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Description</a:t>
            </a:r>
            <a:endParaRPr/>
          </a:p>
        </p:txBody>
      </p:sp>
      <p:sp>
        <p:nvSpPr>
          <p:cNvPr id="134" name="Google Shape;134;p11"/>
          <p:cNvSpPr txBox="1"/>
          <p:nvPr/>
        </p:nvSpPr>
        <p:spPr>
          <a:xfrm>
            <a:off x="4343400" y="1752600"/>
            <a:ext cx="4114800" cy="4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Services – Complete business services such as PayPal, OpenID, OAuth, Google Maps, Alexa</a:t>
            </a:r>
            <a:endParaRPr/>
          </a:p>
        </p:txBody>
      </p:sp>
      <p:sp>
        <p:nvSpPr>
          <p:cNvPr id="135" name="Google Shape;135;p11"/>
          <p:cNvSpPr txBox="1"/>
          <p:nvPr/>
        </p:nvSpPr>
        <p:spPr>
          <a:xfrm>
            <a:off x="2438400" y="1295400"/>
            <a:ext cx="18288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Services</a:t>
            </a:r>
            <a:endParaRPr/>
          </a:p>
        </p:txBody>
      </p:sp>
      <p:sp>
        <p:nvSpPr>
          <p:cNvPr id="136" name="Google Shape;136;p11"/>
          <p:cNvSpPr txBox="1"/>
          <p:nvPr/>
        </p:nvSpPr>
        <p:spPr>
          <a:xfrm>
            <a:off x="566738" y="2438400"/>
            <a:ext cx="1566862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Application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Focused </a:t>
            </a:r>
            <a:endParaRPr/>
          </a:p>
        </p:txBody>
      </p:sp>
      <p:sp>
        <p:nvSpPr>
          <p:cNvPr id="137" name="Google Shape;137;p11"/>
          <p:cNvSpPr txBox="1"/>
          <p:nvPr/>
        </p:nvSpPr>
        <p:spPr>
          <a:xfrm>
            <a:off x="-152400" y="4267200"/>
            <a:ext cx="213360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33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Infrastructure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633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Focused</a:t>
            </a:r>
            <a:endParaRPr/>
          </a:p>
        </p:txBody>
      </p:sp>
      <p:sp>
        <p:nvSpPr>
          <p:cNvPr id="138" name="Google Shape;138;p11"/>
          <p:cNvSpPr/>
          <p:nvPr/>
        </p:nvSpPr>
        <p:spPr>
          <a:xfrm flipH="1">
            <a:off x="2057400" y="1752600"/>
            <a:ext cx="304800" cy="2057400"/>
          </a:xfrm>
          <a:prstGeom prst="rightBrace">
            <a:avLst>
              <a:gd fmla="val 56250" name="adj1"/>
              <a:gd fmla="val 51616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1"/>
          <p:cNvSpPr/>
          <p:nvPr/>
        </p:nvSpPr>
        <p:spPr>
          <a:xfrm flipH="1">
            <a:off x="1981200" y="3810000"/>
            <a:ext cx="381000" cy="2057400"/>
          </a:xfrm>
          <a:prstGeom prst="rightBrace">
            <a:avLst>
              <a:gd fmla="val 58400" name="adj1"/>
              <a:gd fmla="val 51542" name="adj2"/>
            </a:avLst>
          </a:prstGeom>
          <a:noFill/>
          <a:ln cap="flat" cmpd="sng" w="19050">
            <a:solidFill>
              <a:srgbClr val="99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Google Shape;140;p11"/>
          <p:cNvCxnSpPr/>
          <p:nvPr/>
        </p:nvCxnSpPr>
        <p:spPr>
          <a:xfrm rot="10800000">
            <a:off x="4267200" y="1295400"/>
            <a:ext cx="0" cy="457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p11"/>
          <p:cNvSpPr txBox="1"/>
          <p:nvPr/>
        </p:nvSpPr>
        <p:spPr>
          <a:xfrm>
            <a:off x="4343400" y="2438400"/>
            <a:ext cx="41148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Application – Cloud based software that eliminates the need for local installation such as Google Apps, Microsoft Online</a:t>
            </a:r>
            <a:endParaRPr/>
          </a:p>
        </p:txBody>
      </p:sp>
      <p:sp>
        <p:nvSpPr>
          <p:cNvPr id="142" name="Google Shape;142;p11"/>
          <p:cNvSpPr txBox="1"/>
          <p:nvPr/>
        </p:nvSpPr>
        <p:spPr>
          <a:xfrm>
            <a:off x="4343400" y="4495800"/>
            <a:ext cx="4114800" cy="4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Storage – Data storage or cloud based  NAS such as CTERA, iDisk, CloudNAS</a:t>
            </a:r>
            <a:endParaRPr/>
          </a:p>
        </p:txBody>
      </p:sp>
      <p:sp>
        <p:nvSpPr>
          <p:cNvPr id="143" name="Google Shape;143;p11"/>
          <p:cNvSpPr txBox="1"/>
          <p:nvPr/>
        </p:nvSpPr>
        <p:spPr>
          <a:xfrm>
            <a:off x="4343400" y="3124200"/>
            <a:ext cx="41148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Development – Software development platforms used to build custom cloud based applications (PAAS &amp; SAAS) such as SalesForce</a:t>
            </a:r>
            <a:endParaRPr/>
          </a:p>
        </p:txBody>
      </p:sp>
      <p:sp>
        <p:nvSpPr>
          <p:cNvPr id="144" name="Google Shape;144;p11"/>
          <p:cNvSpPr txBox="1"/>
          <p:nvPr/>
        </p:nvSpPr>
        <p:spPr>
          <a:xfrm>
            <a:off x="4343400" y="3810000"/>
            <a:ext cx="4114800" cy="4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Platform – Cloud based platforms, typically provided using virtualization, such as Amazon ECC, Sun Grid</a:t>
            </a:r>
            <a:endParaRPr/>
          </a:p>
        </p:txBody>
      </p:sp>
      <p:sp>
        <p:nvSpPr>
          <p:cNvPr id="145" name="Google Shape;145;p11"/>
          <p:cNvSpPr txBox="1"/>
          <p:nvPr/>
        </p:nvSpPr>
        <p:spPr>
          <a:xfrm>
            <a:off x="4343400" y="5181600"/>
            <a:ext cx="4114800" cy="4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Hosting – Physical data centers such as those run by IBM, HP, NaviSite, etc.</a:t>
            </a:r>
            <a:endParaRPr/>
          </a:p>
        </p:txBody>
      </p:sp>
      <p:sp>
        <p:nvSpPr>
          <p:cNvPr id="146" name="Google Shape;146;p11"/>
          <p:cNvSpPr txBox="1"/>
          <p:nvPr>
            <p:ph idx="4294967295" type="sldNum"/>
          </p:nvPr>
        </p:nvSpPr>
        <p:spPr>
          <a:xfrm>
            <a:off x="6553200" y="63404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sz="1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7" name="Google Shape;147;p11"/>
          <p:cNvSpPr txBox="1"/>
          <p:nvPr/>
        </p:nvSpPr>
        <p:spPr>
          <a:xfrm>
            <a:off x="609600" y="6172200"/>
            <a:ext cx="3657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From Dr. Mehmet Gunes, U. Nevada Reno</a:t>
            </a:r>
            <a:endParaRPr/>
          </a:p>
        </p:txBody>
      </p:sp>
      <p:sp>
        <p:nvSpPr>
          <p:cNvPr id="148" name="Google Shape;148;p11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